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80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1"/>
      <p:bold r:id="rId282"/>
      <p:italic r:id="rId283"/>
      <p:boldItalic r:id="rId284"/>
    </p:embeddedFont>
    <p:embeddedFont>
      <p:font typeface="Merriweather" panose="020B0604020202020204" charset="0"/>
      <p:regular r:id="rId285"/>
      <p:bold r:id="rId286"/>
      <p:italic r:id="rId287"/>
      <p:boldItalic r:id="rId288"/>
    </p:embeddedFont>
    <p:embeddedFont>
      <p:font typeface="Proxima Nova" panose="020B0604020202020204" charset="0"/>
      <p:regular r:id="rId289"/>
      <p:bold r:id="rId290"/>
      <p:italic r:id="rId291"/>
      <p:boldItalic r:id="rId292"/>
    </p:embeddedFont>
    <p:embeddedFont>
      <p:font typeface="Proxima Nova Semibold" panose="020B0604020202020204" charset="0"/>
      <p:regular r:id="rId293"/>
      <p:bold r:id="rId294"/>
      <p:boldItalic r:id="rId295"/>
    </p:embeddedFont>
    <p:embeddedFont>
      <p:font typeface="Roboto" panose="020B0604020202020204" charset="0"/>
      <p:regular r:id="rId296"/>
      <p:bold r:id="rId297"/>
      <p:italic r:id="rId298"/>
      <p:boldItalic r:id="rId299"/>
    </p:embeddedFont>
    <p:embeddedFont>
      <p:font typeface="Roboto Mono" panose="020B0604020202020204" charset="0"/>
      <p:regular r:id="rId300"/>
      <p:bold r:id="rId301"/>
      <p:italic r:id="rId302"/>
      <p:boldItalic r:id="rId303"/>
    </p:embeddedFont>
    <p:embeddedFont>
      <p:font typeface="Roboto Mono Light" panose="020B0604020202020204" charset="0"/>
      <p:regular r:id="rId304"/>
      <p:bold r:id="rId305"/>
      <p:italic r:id="rId306"/>
      <p:boldItalic r:id="rId307"/>
    </p:embeddedFont>
    <p:embeddedFont>
      <p:font typeface="Roboto Mono Medium" panose="020B0604020202020204" charset="0"/>
      <p:regular r:id="rId308"/>
      <p:bold r:id="rId309"/>
      <p:italic r:id="rId310"/>
      <p:boldItalic r:id="rId3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9BA2F-3433-433F-BCB8-E8573B025FD1}">
  <a:tblStyle styleId="{46B9BA2F-3433-433F-BCB8-E8573B025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font" Target="fonts/font19.fntdata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slide" Target="slides/slide277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font" Target="fonts/font10.fntdata"/><Relationship Id="rId304" Type="http://schemas.openxmlformats.org/officeDocument/2006/relationships/font" Target="fonts/font24.fntdata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tableStyles" Target="tableStyles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font" Target="fonts/font1.fntdata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92" Type="http://schemas.openxmlformats.org/officeDocument/2006/relationships/font" Target="fonts/font12.fntdata"/><Relationship Id="rId306" Type="http://schemas.openxmlformats.org/officeDocument/2006/relationships/font" Target="fonts/font26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font" Target="fonts/font2.fntdata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293" Type="http://schemas.openxmlformats.org/officeDocument/2006/relationships/font" Target="fonts/font13.fntdata"/><Relationship Id="rId307" Type="http://schemas.openxmlformats.org/officeDocument/2006/relationships/font" Target="fonts/font27.fntdata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283" Type="http://schemas.openxmlformats.org/officeDocument/2006/relationships/font" Target="fonts/font3.fntdata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font" Target="fonts/font14.fntdata"/><Relationship Id="rId308" Type="http://schemas.openxmlformats.org/officeDocument/2006/relationships/font" Target="fonts/font28.fntdata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font" Target="fonts/font4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95" Type="http://schemas.openxmlformats.org/officeDocument/2006/relationships/font" Target="fonts/font15.fntdata"/><Relationship Id="rId309" Type="http://schemas.openxmlformats.org/officeDocument/2006/relationships/font" Target="fonts/font29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font" Target="fonts/font5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310" Type="http://schemas.openxmlformats.org/officeDocument/2006/relationships/font" Target="fonts/font30.fntdata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296" Type="http://schemas.openxmlformats.org/officeDocument/2006/relationships/font" Target="fonts/font16.fntdata"/><Relationship Id="rId300" Type="http://schemas.openxmlformats.org/officeDocument/2006/relationships/font" Target="fonts/font20.fntdata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font" Target="fonts/font6.fntdata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311" Type="http://schemas.openxmlformats.org/officeDocument/2006/relationships/font" Target="fonts/font3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297" Type="http://schemas.openxmlformats.org/officeDocument/2006/relationships/font" Target="fonts/font17.fntdata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301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287" Type="http://schemas.openxmlformats.org/officeDocument/2006/relationships/font" Target="fonts/font7.fntdata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312" Type="http://schemas.openxmlformats.org/officeDocument/2006/relationships/presProps" Target="presProps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98" Type="http://schemas.openxmlformats.org/officeDocument/2006/relationships/font" Target="fonts/font18.fntdata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font" Target="fonts/font8.fntdata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303" Type="http://schemas.openxmlformats.org/officeDocument/2006/relationships/font" Target="fonts/font23.fntdata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89" Type="http://schemas.openxmlformats.org/officeDocument/2006/relationships/font" Target="fonts/font9.fntdata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theme" Target="theme/theme1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91" Type="http://schemas.openxmlformats.org/officeDocument/2006/relationships/font" Target="fonts/font11.fntdata"/><Relationship Id="rId305" Type="http://schemas.openxmlformats.org/officeDocument/2006/relationships/font" Target="fonts/font25.fntdata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lepermissions.com/file-permission/644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story_of_Pyth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ythonclock.org/" TargetMode="Externa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resources/wiki/start/topics/tutorials/config_pitfalls/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resources/wiki/start/topics/tutorials/config_pitfalls/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nginx.org/en/docs/dirindex.html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resources/wiki/start/topics/tutorials/config_pitfalls/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mind.com/en/geoip-demo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debian.org/UnattendedUpgrades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shell.com/explain?cmd=curl+-sL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igitalocean.com/community/tutorials/how-to-install-node-js-on-ubuntu-18-04" TargetMode="Externa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3" Type="http://schemas.openxmlformats.org/officeDocument/2006/relationships/hyperlink" Target="https://w3techs.com/technologies/details/ce-http2/all/all" TargetMode="External"/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kinsta.com/blog/http3/" TargetMode="External"/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moz.com/vi-commands-cheat-sheet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moz.com/vi-commands-cheat-sheet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ern_datacenter.jpg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7c955c7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7c955c7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63558b579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63558b579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3558b579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63558b579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userdel $USERNAME to delete a user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3558b579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3558b579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63558b579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63558b579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3558b579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3558b579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-i to switch to root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3558b579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3558b579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http://www.filepermissions.com/file-permission/644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3558b579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63558b579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-i to switch to root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3558b579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63558b579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63558b579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63558b579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616bd81ef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616bd81ef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07c955c7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07c955c7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https://en.wikipedia.org/wiki/History_of_Python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don’t change as fast. Python 3 came out in 2008!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https://pythonclock.org/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616bd81ef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616bd81ef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63558b579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63558b579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3558b579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63558b579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63558b579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63558b579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3558b579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63558b579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3558b579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63558b579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3558b579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3558b579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63558b5793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63558b5793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616bd81ef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616bd81ef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http://nginx.org/en/docs/dirindex.html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63558b579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63558b579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https://www.nginx.com/resources/wiki/start/topics/tutorials/config_pitfalls/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7c955c7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7c955c7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63558b5793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63558b5793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63558b579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63558b579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63558b5793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63558b5793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63558b579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63558b5793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63558b5793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63558b5793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63558b579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63558b579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63558b579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63558b579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3558b5793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3558b5793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3558b5793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3558b5793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63558b579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63558b579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7c955c7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7c955c7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Because graphical user interfaces are dependent on who built them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3558b57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3558b57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63558b5793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63558b5793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603c7ee72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603c7ee72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603c7ee72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603c7ee72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03c7ee72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03c7ee72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03c7ee729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03c7ee729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60324f97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60324f97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60324f97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60324f97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616bd81e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616bd81e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200 - 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201 - created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16bd81ef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616bd81ef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7c955c7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7c955c7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16bd81ef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16bd81ef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0324f970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60324f970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0324f970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0324f970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45a835d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45a835d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16bd81ef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16bd81ef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16bd81ef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16bd81ef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45a835de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45a835de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60324f97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60324f97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60324f970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60324f970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60324f970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60324f970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7c955c7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7c955c7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Make a directory called fsfe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cd into directory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list the directory contents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cd back out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delete the directory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309cdc03770413ba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309cdc03770413ba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62d4c62dc4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62d4c62dc4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2d4c62dc4_31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2d4c62dc4_31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62d4c62dc4_31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62d4c62dc4_31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62d4c62dc4_31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62d4c62dc4_31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2d4c62dc4_317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2d4c62dc4_317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62d4c62dc4_31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62d4c62dc4_31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POSIX standard - portable operating system interface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2d4c62dc4_31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62d4c62dc4_317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2d4c62dc4_317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2d4c62dc4_317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2d4c62dc4_317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2d4c62dc4_317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45a835de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45a835de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2d4c62dc4_31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2d4c62dc4_317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62d4c62dc4_317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62d4c62dc4_317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62d4c62dc4_317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62d4c62dc4_317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62d4c62dc4_317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62d4c62dc4_317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62d4c62dc4_317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62d4c62dc4_317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62d4c62dc4_317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62d4c62dc4_317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62d4c62dc4_317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62d4c62dc4_317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62d4c62dc4_317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62d4c62dc4_317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62d4c62dc4_317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62d4c62dc4_317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62d4c62dc4_317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62d4c62dc4_317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a = show processes for all users</a:t>
            </a:r>
            <a:endParaRPr>
              <a:solidFill>
                <a:srgbClr val="242729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u = display the process's user/owner </a:t>
            </a:r>
            <a:endParaRPr>
              <a:solidFill>
                <a:srgbClr val="242729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242729"/>
                </a:solidFill>
              </a:rPr>
              <a:t>x = also show processes not attached to a terminal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9cdc03770413b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9cdc03770413b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2d4c62dc4_317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2d4c62dc4_317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62d4c62dc4_317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62d4c62dc4_317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62d4c62dc4_31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62d4c62dc4_31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</a:t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62d4c62dc4_31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62d4c62dc4_31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62d4c62dc4_317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62d4c62dc4_317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62d4c62dc4_317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62d4c62dc4_317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62d4c62dc4_317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62d4c62dc4_317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https://www.maxmind.com/en/geoip-demo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62d4c62dc4_31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62d4c62dc4_31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62d4c62dc4_317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62d4c62dc4_317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62d4c62dc4_317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62d4c62dc4_317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5a835de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5a835de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62d4c62dc4_317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62d4c62dc4_317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BC3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https://wiki.debian.org/UnattendedUpgrades</a:t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62d4c62dc4_317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62d4c62dc4_317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62d4c62dc4_317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62d4c62dc4_317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62d4c62dc4_317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62d4c62dc4_317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62d4c62dc4_317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62d4c62dc4_317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2d4c62dc4_317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2d4c62dc4_317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-h | grep sV</a:t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62d4c62dc4_317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62d4c62dc4_317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62d4c62dc4_317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62d4c62dc4_317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62d4c62dc4_317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62d4c62dc4_317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62d4c62dc4_317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62d4c62dc4_317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IPtables - administration for packet filtering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 all http requests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9cdc03770413ba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9cdc03770413ba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2d4c62dc4_317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62d4c62dc4_317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62d4c62dc4_31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62d4c62dc4_317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 - send error packet of connection refused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Deny - silently drop connection - useful in case of DDOS</a:t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2d4c62dc4_317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62d4c62dc4_317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62d4c62dc4_317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62d4c62dc4_317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62d4c62dc4_317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62d4c62dc4_317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62d4c62dc4_317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62d4c62dc4_317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62d4c62dc4_317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62d4c62dc4_317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 ufw allow http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508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sudo ufw delete deny 80/tcp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62d4c62dc4_317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62d4c62dc4_317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62d4c62dc4_317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62d4c62dc4_317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62d4c62dc4_317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62d4c62dc4_317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7c955c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7c955c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7c955c7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07c955c7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2d4c62dc4_317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2d4c62dc4_317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D6CE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https://explainshell.com/explain?cmd=curl+-sL</a:t>
            </a:r>
            <a:endParaRPr sz="1200">
              <a:solidFill>
                <a:srgbClr val="4D6CE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6CE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D6CE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https://www.digitalocean.com/community/tutorials/how-to-install-node-js-on-ubuntu-18-04</a:t>
            </a:r>
            <a:endParaRPr sz="1200">
              <a:solidFill>
                <a:srgbClr val="4D6CE1"/>
              </a:solidFill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62d4c62dc4_317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62d4c62dc4_317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62d4c62dc4_317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62d4c62dc4_317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62d4c62dc4_317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62d4c62dc4_317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62d4c62dc4_317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62d4c62dc4_317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62d4c62dc4_317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62d4c62dc4_317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62d4c62dc4_31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62d4c62dc4_317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62d4c62dc4_317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62d4c62dc4_317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62d4c62dc4_317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62d4c62dc4_317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62d4c62dc4_317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62d4c62dc4_317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07c955c7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07c955c7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62d4c62dc4_317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62d4c62dc4_317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62d4c62dc4_317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62d4c62dc4_317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62d4c62dc4_31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62d4c62dc4_31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62d4c62dc4_317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62d4c62dc4_317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62d4c62dc4_31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62d4c62dc4_31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62d4c62dc4_317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62d4c62dc4_317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200 - 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201 - created</a:t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62d4c62dc4_317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62d4c62dc4_317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62d4c62dc4_317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62d4c62dc4_317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62d4c62dc4_317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62d4c62dc4_317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2d4c62dc4_317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2d4c62dc4_317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07c955c7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07c955c7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62d4c62dc4_317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62d4c62dc4_317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62d4c62dc4_317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62d4c62dc4_317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2d4c62dc4_317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2d4c62dc4_317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 Workers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 Bluetooth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62d4c62dc4_317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62d4c62dc4_317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 + Let’s Encrypt = Certbot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62d4c62dc4_317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62d4c62dc4_317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2d4c62dc4_317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62d4c62dc4_317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62d4c62dc4_317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62d4c62dc4_317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62d4c62dc4_317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62d4c62dc4_317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2d4c62dc4_317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2d4c62dc4_317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https://w3techs.com/technologies/details/ce-http2/all/all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62d4c62dc4_317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62d4c62dc4_317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Multiplexing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Header compression with HPACK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Server push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7c955c7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7c955c7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62d4c62dc4_317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62d4c62dc4_317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62d4c62dc4_317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62d4c62dc4_317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62d4c62dc4_317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62d4c62dc4_317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62d4c62dc4_317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62d4c62dc4_317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 -&gt; UDP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https://kinsta.com/blog/http3/</a:t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2d4c62dc4_317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2d4c62dc4_317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62d4c62dc4_317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62d4c62dc4_317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62d4c62dc4_317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62d4c62dc4_317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62d4c62dc4_317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62d4c62dc4_317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62d4c62dc4_317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62d4c62dc4_317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62d4c62dc4_317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62d4c62dc4_317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07c955c7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07c955c7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IPv4 - 4.3 billion addresses 4.3 * 10</a:t>
            </a:r>
            <a:r>
              <a:rPr lang="en" baseline="30000"/>
              <a:t>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IPv6 - 340 undecillion 3.4 * 10</a:t>
            </a:r>
            <a:r>
              <a:rPr lang="en" baseline="30000"/>
              <a:t>38</a:t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62d4c62dc4_317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62d4c62dc4_317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62d4c62dc4_317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62d4c62dc4_317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62d4c62dc4_317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62d4c62dc4_317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2d4c62dc4_317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2d4c62dc4_317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62d4c62dc4_317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62d4c62dc4_317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2d4c62dc4_317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62d4c62dc4_317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2d4c62dc4_317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2d4c62dc4_317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62d4c62dc4_317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62d4c62dc4_317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62d4c62dc4_317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62d4c62dc4_317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62d4c62dc4_317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62d4c62dc4_317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29122c97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29122c97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- lossless (syn, ack)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- lossy - no ack</a:t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62d4c62dc4_317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62d4c62dc4_317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62d4c62dc4_317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62d4c62dc4_317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62d4c62dc4_317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62d4c62dc4_317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* default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about session persistence?</a:t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62d4c62dc4_317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62d4c62dc4_317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62d4c62dc4_317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62d4c62dc4_317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62d4c62dc4_317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62d4c62dc4_317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62d4c62dc4_317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62d4c62dc4_317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62d4c62dc4_317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62d4c62dc4_317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62d4c62dc4_317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62d4c62dc4_317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62d4c62dc4_317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62d4c62dc4_317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07c955c7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07c955c7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62d4c62dc4_317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62d4c62dc4_317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62d4c62dc4_317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62d4c62dc4_317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62d4c62dc4_317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62d4c62dc4_317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62d4c62dc4_317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62d4c62dc4_317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62d4c62dc4_317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62d4c62dc4_317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 - key/value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 - document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search - good searching and indexing</a:t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62d4c62dc4_317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62d4c62dc4_317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62d4c62dc4_317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62d4c62dc4_317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62d4c62dc4_317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62d4c62dc4_317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62d4c62dc4_317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62d4c62dc4_317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62d4c62dc4_317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62d4c62dc4_317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7c955c7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7c955c7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62d4c62dc4_317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62d4c62dc4_317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62d4c62dc4_317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62d4c62dc4_317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62d4c62dc4_317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62d4c62dc4_317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62d4c62dc4_317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62d4c62dc4_317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62d4c62dc4_317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62d4c62dc4_317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62d4c62dc4_317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62d4c62dc4_317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62d4c62dc4_317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62d4c62dc4_317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hello -&gt; hello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-&gt; PONG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Bonus: deploy app to a subdomain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62d4c62dc4_317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62d4c62dc4_317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7c955c70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7c955c70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7c955c70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7c955c70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smart internet phonebook”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7c955c7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07c955c7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c955c7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7c955c7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07c955c7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07c955c7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45a835de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45a835de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won’t hit a name server though - will hit a cache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07c955c7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07c955c7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9122c97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9122c97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29122c9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29122c9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29122c9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29122c9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29122c9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29122c9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29122c9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29122c9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29122c97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29122c97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9cdc03770413ba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9cdc03770413ba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47f1eccb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47f1eccb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9122c97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9122c97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29122c97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29122c97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29122c97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29122c97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29122c97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29122c97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29122c9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29122c9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9cdc03770413ba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9cdc03770413ba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servers don’t have gui’s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29122c97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29122c97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29122c97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29122c97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https://linuxmoz.com/vi-commands-cheat-sheet/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9122c97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9122c97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45a835de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45a835de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29122c97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29122c97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https://linuxmoz.com/vi-commands-cheat-sheet/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29122c97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29122c97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29122c97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29122c97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29122c97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29122c97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29122c97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29122c97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python -m SimpleHTTPServer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29122c97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29122c97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29122c97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29122c97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29122c97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29122c97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:set number // Show line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:set nonumber // Hide line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29122c97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29122c97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29122c97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29122c97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characteristics of a good server?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7c955c7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7c955c7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29122c97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29122c97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https://commons.wikimedia.org/wiki/File:Cern_datacenter.jpg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29122c97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29122c97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29122c97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29122c97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29122c97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29122c971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29122c971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29122c971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629122c97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629122c97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29122c971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29122c971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29122c97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29122c97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29122c971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29122c971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29122c971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629122c971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7c955c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7c955c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29122c97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29122c97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ubiquity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open-source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(mostly) free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Unix is made up of two parts: utilities and the kernel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29122c971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29122c971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29122c971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29122c971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29122c971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29122c971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29122c971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29122c971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29122c971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29122c971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wrong with passwords?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29122c971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29122c971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29122c971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29122c971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29122c971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29122c971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29122c971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29122c971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7c955c7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7c955c7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29122c971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29122c971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29122c971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29122c971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29122c971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29122c971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29122c971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29122c971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29122c971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629122c971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29122c971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29122c971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29122c971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629122c971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29122c971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29122c971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29122c971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629122c971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 for details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29122c971_0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629122c971_0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07c955c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07c955c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about Giza + server setup + redis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29122c971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29122c971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63558b57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63558b57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3558b57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63558b57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63558b57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63558b57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record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3558b579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3558b579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CNAME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63558b579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63558b579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CNAME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603c7ee729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603c7ee729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3558b579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63558b579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29122c971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29122c971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63558b579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63558b579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BLANK_1">
    <p:bg>
      <p:bgPr>
        <a:solidFill>
          <a:srgbClr val="000000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cxnSp>
        <p:nvCxnSpPr>
          <p:cNvPr id="46" name="Google Shape;46;p11"/>
          <p:cNvCxnSpPr/>
          <p:nvPr/>
        </p:nvCxnSpPr>
        <p:spPr>
          <a:xfrm>
            <a:off x="189300" y="4908775"/>
            <a:ext cx="814200" cy="0"/>
          </a:xfrm>
          <a:prstGeom prst="straightConnector1">
            <a:avLst/>
          </a:prstGeom>
          <a:noFill/>
          <a:ln w="38100" cap="flat" cmpd="sng">
            <a:solidFill>
              <a:srgbClr val="CAE7E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">
    <p:bg>
      <p:bgPr>
        <a:solidFill>
          <a:srgbClr val="000000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and Line Slide">
  <p:cSld name="BLANK_1_2_1">
    <p:bg>
      <p:bgPr>
        <a:solidFill>
          <a:srgbClr val="0000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4"/>
          <p:cNvCxnSpPr/>
          <p:nvPr/>
        </p:nvCxnSpPr>
        <p:spPr>
          <a:xfrm>
            <a:off x="312350" y="658625"/>
            <a:ext cx="814200" cy="0"/>
          </a:xfrm>
          <a:prstGeom prst="straightConnector1">
            <a:avLst/>
          </a:prstGeom>
          <a:noFill/>
          <a:ln w="38100" cap="flat" cmpd="sng">
            <a:solidFill>
              <a:srgbClr val="CAE7E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1126550" y="1438825"/>
            <a:ext cx="56037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 type="blank">
  <p:cSld name="BLANK"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1845900" y="1306275"/>
            <a:ext cx="54522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sz="6000" b="1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BLANK_1"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cxnSp>
        <p:nvCxnSpPr>
          <p:cNvPr id="96" name="Google Shape;96;p25"/>
          <p:cNvCxnSpPr/>
          <p:nvPr/>
        </p:nvCxnSpPr>
        <p:spPr>
          <a:xfrm>
            <a:off x="189300" y="4908775"/>
            <a:ext cx="814200" cy="0"/>
          </a:xfrm>
          <a:prstGeom prst="straightConnector1">
            <a:avLst/>
          </a:prstGeom>
          <a:noFill/>
          <a:ln w="38100" cap="flat" cmpd="sng">
            <a:solidFill>
              <a:srgbClr val="CAE7E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">
    <p:bg>
      <p:bgPr>
        <a:solidFill>
          <a:srgbClr val="00000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and Line Slide">
  <p:cSld name="BLANK_1_2_1"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8"/>
          <p:cNvCxnSpPr/>
          <p:nvPr/>
        </p:nvCxnSpPr>
        <p:spPr>
          <a:xfrm>
            <a:off x="312350" y="658625"/>
            <a:ext cx="814200" cy="0"/>
          </a:xfrm>
          <a:prstGeom prst="straightConnector1">
            <a:avLst/>
          </a:prstGeom>
          <a:noFill/>
          <a:ln w="38100" cap="flat" cmpd="sng">
            <a:solidFill>
              <a:srgbClr val="CAE7E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2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6A84E6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2"/>
          </p:nvPr>
        </p:nvSpPr>
        <p:spPr>
          <a:xfrm>
            <a:off x="1126550" y="1438825"/>
            <a:ext cx="56037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" type="blank">
  <p:cSld name="BLANK"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845900" y="1306275"/>
            <a:ext cx="54522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6"/>
                </a:solidFill>
                <a:latin typeface="Merriweather"/>
                <a:ea typeface="Merriweather"/>
                <a:cs typeface="Merriweather"/>
                <a:sym typeface="Merriweather"/>
              </a:rPr>
              <a:t>Exercise</a:t>
            </a:r>
            <a:endParaRPr sz="6000" b="1">
              <a:solidFill>
                <a:schemeClr val="accent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ressjs.com/en/starter/hello-world.html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help.github.com/en/articles/adding-a-remote" TargetMode="External"/><Relationship Id="rId4" Type="http://schemas.openxmlformats.org/officeDocument/2006/relationships/hyperlink" Target="https://help.github.com/en/articles/adding-a-new-ssh-key-to-your-github-account" TargetMode="Externa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how-to-install-fail2ban-on-ubuntu-server-18-04/" TargetMode="Externa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expressjs.com/en/advanced/best-practice-performance.html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products/security/firewalls/what-is-a-firewall.html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isabelcastillo.com/linux-chmod-permissions-cheat-sheet" TargetMode="Externa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JemYou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5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bot.eff.org/" TargetMode="External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9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nginx.com/nginx/admin-guide/load-balancer/http-load-balancer/" TargetMode="Externa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Redis/node_redis" TargetMode="Externa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0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sqljs/mysql" TargetMode="External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ng/fsfev2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moz.com/vi-commands-cheat-sheet/" TargetMode="External"/><Relationship Id="rId7" Type="http://schemas.openxmlformats.org/officeDocument/2006/relationships/hyperlink" Target="http://vim.wikia.com/wiki/Copy,_cut_and_pas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ltbt/status/977419276251430912?lang=e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.do.co/c/3bea45abfdb1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mecheap.com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myoung.com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23.23.185.61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myoung.com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23.23.185.61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675"/>
            <a:ext cx="8839199" cy="130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5358563" y="212217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Full Stack Engineer</a:t>
            </a:r>
            <a:endParaRPr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277854" y="1579050"/>
            <a:ext cx="40068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Someone who can build an application from start to finish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07" name="Google Shape;1007;p130"/>
          <p:cNvSpPr txBox="1"/>
          <p:nvPr/>
        </p:nvSpPr>
        <p:spPr>
          <a:xfrm>
            <a:off x="2141675" y="1779300"/>
            <a:ext cx="45036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software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user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 that user a </a:t>
            </a:r>
            <a:r>
              <a:rPr lang="en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super user</a:t>
            </a:r>
            <a:endParaRPr sz="2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Enable login for new user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Disable root login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13" name="Google Shape;1013;p131"/>
          <p:cNvSpPr txBox="1"/>
          <p:nvPr/>
        </p:nvSpPr>
        <p:spPr>
          <a:xfrm>
            <a:off x="901050" y="1286375"/>
            <a:ext cx="39381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apt update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131"/>
          <p:cNvSpPr txBox="1"/>
          <p:nvPr/>
        </p:nvSpPr>
        <p:spPr>
          <a:xfrm>
            <a:off x="901050" y="3303575"/>
            <a:ext cx="49788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adduser $USERNAME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5" name="Google Shape;1015;p131"/>
          <p:cNvSpPr txBox="1"/>
          <p:nvPr/>
        </p:nvSpPr>
        <p:spPr>
          <a:xfrm>
            <a:off x="901050" y="2360800"/>
            <a:ext cx="37221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apt upgrade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6" name="Google Shape;1016;p131"/>
          <p:cNvSpPr txBox="1"/>
          <p:nvPr/>
        </p:nvSpPr>
        <p:spPr>
          <a:xfrm>
            <a:off x="901050" y="891925"/>
            <a:ext cx="2181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software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7" name="Google Shape;1017;p131"/>
          <p:cNvSpPr txBox="1"/>
          <p:nvPr/>
        </p:nvSpPr>
        <p:spPr>
          <a:xfrm>
            <a:off x="901050" y="2044775"/>
            <a:ext cx="2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Upgrade software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131"/>
          <p:cNvSpPr txBox="1"/>
          <p:nvPr/>
        </p:nvSpPr>
        <p:spPr>
          <a:xfrm>
            <a:off x="960850" y="3030425"/>
            <a:ext cx="2519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new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3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24" name="Google Shape;1024;p132"/>
          <p:cNvSpPr txBox="1"/>
          <p:nvPr/>
        </p:nvSpPr>
        <p:spPr>
          <a:xfrm>
            <a:off x="901050" y="1415875"/>
            <a:ext cx="77424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usermod -aG sudo </a:t>
            </a:r>
            <a:r>
              <a:rPr lang="en" sz="2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$YOUR_USERNAME</a:t>
            </a:r>
            <a:endParaRPr sz="2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5" name="Google Shape;1025;p132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user to “sudo” group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132"/>
          <p:cNvSpPr txBox="1"/>
          <p:nvPr/>
        </p:nvSpPr>
        <p:spPr>
          <a:xfrm>
            <a:off x="901050" y="256830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su </a:t>
            </a:r>
            <a:r>
              <a:rPr lang="en" sz="2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$YOUR_USERNAME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132"/>
          <p:cNvSpPr txBox="1"/>
          <p:nvPr/>
        </p:nvSpPr>
        <p:spPr>
          <a:xfrm>
            <a:off x="901050" y="227720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Switch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Google Shape;1028;p132"/>
          <p:cNvSpPr txBox="1"/>
          <p:nvPr/>
        </p:nvSpPr>
        <p:spPr>
          <a:xfrm>
            <a:off x="901050" y="38221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cat /var/log/auth.log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Google Shape;1029;p132"/>
          <p:cNvSpPr txBox="1"/>
          <p:nvPr/>
        </p:nvSpPr>
        <p:spPr>
          <a:xfrm>
            <a:off x="901050" y="35310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Check sudo access 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35" name="Google Shape;1035;p133"/>
          <p:cNvSpPr txBox="1"/>
          <p:nvPr/>
        </p:nvSpPr>
        <p:spPr>
          <a:xfrm>
            <a:off x="901050" y="1415875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cd ~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6" name="Google Shape;1036;p133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to home directory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p133"/>
          <p:cNvSpPr txBox="1"/>
          <p:nvPr/>
        </p:nvSpPr>
        <p:spPr>
          <a:xfrm>
            <a:off x="901050" y="256830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mkdir -p ~/.ssh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8" name="Google Shape;1038;p133"/>
          <p:cNvSpPr txBox="1"/>
          <p:nvPr/>
        </p:nvSpPr>
        <p:spPr>
          <a:xfrm>
            <a:off x="901050" y="2277200"/>
            <a:ext cx="5508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new directory if it doesn’t exist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9" name="Google Shape;1039;p133"/>
          <p:cNvSpPr txBox="1"/>
          <p:nvPr/>
        </p:nvSpPr>
        <p:spPr>
          <a:xfrm>
            <a:off x="901050" y="38221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vi </a:t>
            </a: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~/.ssh/authorized_keys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133"/>
          <p:cNvSpPr txBox="1"/>
          <p:nvPr/>
        </p:nvSpPr>
        <p:spPr>
          <a:xfrm>
            <a:off x="901050" y="3531050"/>
            <a:ext cx="62742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authorized_keys file and paste PUBLIC key 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46" name="Google Shape;1046;p134"/>
          <p:cNvSpPr txBox="1"/>
          <p:nvPr/>
        </p:nvSpPr>
        <p:spPr>
          <a:xfrm>
            <a:off x="901050" y="1415875"/>
            <a:ext cx="5930700" cy="9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exit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exit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7" name="Google Shape;1047;p134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134"/>
          <p:cNvSpPr txBox="1"/>
          <p:nvPr/>
        </p:nvSpPr>
        <p:spPr>
          <a:xfrm>
            <a:off x="901050" y="2862850"/>
            <a:ext cx="59307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ssh $USERNAME@IP_ADDRESS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9" name="Google Shape;1049;p134"/>
          <p:cNvSpPr txBox="1"/>
          <p:nvPr/>
        </p:nvSpPr>
        <p:spPr>
          <a:xfrm>
            <a:off x="901050" y="25717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Login with new user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134"/>
          <p:cNvSpPr/>
          <p:nvPr/>
        </p:nvSpPr>
        <p:spPr>
          <a:xfrm>
            <a:off x="740750" y="2665000"/>
            <a:ext cx="6316200" cy="905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56" name="Google Shape;1056;p135"/>
          <p:cNvSpPr txBox="1"/>
          <p:nvPr/>
        </p:nvSpPr>
        <p:spPr>
          <a:xfrm>
            <a:off x="901050" y="1415875"/>
            <a:ext cx="7422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chmod 644 ~/.ssh/authorized_keys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7" name="Google Shape;1057;p135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file permissions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p135"/>
          <p:cNvSpPr txBox="1"/>
          <p:nvPr/>
        </p:nvSpPr>
        <p:spPr>
          <a:xfrm>
            <a:off x="901050" y="2862850"/>
            <a:ext cx="71775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vi /etc/ssh/sshd_config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9" name="Google Shape;1059;p135"/>
          <p:cNvSpPr txBox="1"/>
          <p:nvPr/>
        </p:nvSpPr>
        <p:spPr>
          <a:xfrm>
            <a:off x="901050" y="25717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Disable root login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 Setup</a:t>
            </a:r>
            <a:endParaRPr/>
          </a:p>
        </p:txBody>
      </p:sp>
      <p:sp>
        <p:nvSpPr>
          <p:cNvPr id="1065" name="Google Shape;1065;p136"/>
          <p:cNvSpPr txBox="1"/>
          <p:nvPr/>
        </p:nvSpPr>
        <p:spPr>
          <a:xfrm>
            <a:off x="901050" y="1415875"/>
            <a:ext cx="7422900" cy="65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service sshd restart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6" name="Google Shape;1066;p136"/>
          <p:cNvSpPr txBox="1"/>
          <p:nvPr/>
        </p:nvSpPr>
        <p:spPr>
          <a:xfrm>
            <a:off x="901050" y="102335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Restart ssh daemon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3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077" name="Google Shape;1077;p138"/>
          <p:cNvSpPr txBox="1"/>
          <p:nvPr/>
        </p:nvSpPr>
        <p:spPr>
          <a:xfrm>
            <a:off x="5423775" y="20029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(engine-x)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138"/>
          <p:cNvSpPr txBox="1"/>
          <p:nvPr/>
        </p:nvSpPr>
        <p:spPr>
          <a:xfrm>
            <a:off x="217750" y="1737875"/>
            <a:ext cx="45285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Reverse proxy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Web server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Char char="●"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Proxy server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084" name="Google Shape;10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963" y="1631763"/>
            <a:ext cx="2586450" cy="258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5" name="Google Shape;1085;p139"/>
          <p:cNvCxnSpPr/>
          <p:nvPr/>
        </p:nvCxnSpPr>
        <p:spPr>
          <a:xfrm rot="10800000" flipH="1">
            <a:off x="569388" y="2915262"/>
            <a:ext cx="22380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6" name="Google Shape;1086;p139"/>
          <p:cNvSpPr/>
          <p:nvPr/>
        </p:nvSpPr>
        <p:spPr>
          <a:xfrm>
            <a:off x="5575400" y="2002500"/>
            <a:ext cx="13152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p139"/>
          <p:cNvSpPr/>
          <p:nvPr/>
        </p:nvSpPr>
        <p:spPr>
          <a:xfrm>
            <a:off x="5575400" y="3362250"/>
            <a:ext cx="13647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8" name="Google Shape;1088;p139"/>
          <p:cNvPicPr preferRelativeResize="0"/>
          <p:nvPr/>
        </p:nvPicPr>
        <p:blipFill rotWithShape="1">
          <a:blip r:embed="rId3">
            <a:alphaModFix/>
          </a:blip>
          <a:srcRect l="18786" t="18514" r="19477" b="18596"/>
          <a:stretch/>
        </p:blipFill>
        <p:spPr>
          <a:xfrm>
            <a:off x="5434625" y="257950"/>
            <a:ext cx="1596750" cy="1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39"/>
          <p:cNvSpPr txBox="1"/>
          <p:nvPr/>
        </p:nvSpPr>
        <p:spPr>
          <a:xfrm>
            <a:off x="922800" y="2266050"/>
            <a:ext cx="12171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</a:t>
            </a:r>
            <a:r>
              <a:rPr lang="en" sz="4800"/>
              <a:t>y</a:t>
            </a: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 Full Stack?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4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095" name="Google Shape;109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151" y="1631763"/>
            <a:ext cx="2586450" cy="258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40"/>
          <p:cNvCxnSpPr/>
          <p:nvPr/>
        </p:nvCxnSpPr>
        <p:spPr>
          <a:xfrm rot="10800000" flipH="1">
            <a:off x="569388" y="2915262"/>
            <a:ext cx="22380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7" name="Google Shape;1097;p140"/>
          <p:cNvSpPr/>
          <p:nvPr/>
        </p:nvSpPr>
        <p:spPr>
          <a:xfrm>
            <a:off x="7391325" y="1973050"/>
            <a:ext cx="13152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140"/>
          <p:cNvSpPr/>
          <p:nvPr/>
        </p:nvSpPr>
        <p:spPr>
          <a:xfrm>
            <a:off x="7391325" y="3332800"/>
            <a:ext cx="13647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9" name="Google Shape;1099;p140"/>
          <p:cNvPicPr preferRelativeResize="0"/>
          <p:nvPr/>
        </p:nvPicPr>
        <p:blipFill rotWithShape="1">
          <a:blip r:embed="rId3">
            <a:alphaModFix/>
          </a:blip>
          <a:srcRect l="18786" t="18514" r="19477" b="18596"/>
          <a:stretch/>
        </p:blipFill>
        <p:spPr>
          <a:xfrm>
            <a:off x="7250550" y="228500"/>
            <a:ext cx="1596750" cy="1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40"/>
          <p:cNvSpPr txBox="1"/>
          <p:nvPr/>
        </p:nvSpPr>
        <p:spPr>
          <a:xfrm>
            <a:off x="922800" y="2266050"/>
            <a:ext cx="12171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2100"/>
          </a:p>
        </p:txBody>
      </p:sp>
      <p:sp>
        <p:nvSpPr>
          <p:cNvPr id="1101" name="Google Shape;1101;p140"/>
          <p:cNvSpPr/>
          <p:nvPr/>
        </p:nvSpPr>
        <p:spPr>
          <a:xfrm>
            <a:off x="5138875" y="2355750"/>
            <a:ext cx="13152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02" name="Google Shape;1102;p140"/>
          <p:cNvCxnSpPr/>
          <p:nvPr/>
        </p:nvCxnSpPr>
        <p:spPr>
          <a:xfrm>
            <a:off x="4397888" y="2917662"/>
            <a:ext cx="603300" cy="147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3" name="Google Shape;1103;p140"/>
          <p:cNvCxnSpPr>
            <a:stCxn id="1101" idx="3"/>
            <a:endCxn id="1099" idx="1"/>
          </p:cNvCxnSpPr>
          <p:nvPr/>
        </p:nvCxnSpPr>
        <p:spPr>
          <a:xfrm rot="10800000" flipH="1">
            <a:off x="6454075" y="1041900"/>
            <a:ext cx="796500" cy="1883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4" name="Google Shape;1104;p140"/>
          <p:cNvCxnSpPr>
            <a:stCxn id="1101" idx="3"/>
          </p:cNvCxnSpPr>
          <p:nvPr/>
        </p:nvCxnSpPr>
        <p:spPr>
          <a:xfrm rot="10800000" flipH="1">
            <a:off x="6454075" y="2910900"/>
            <a:ext cx="868500" cy="14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5" name="Google Shape;1105;p140"/>
          <p:cNvCxnSpPr>
            <a:stCxn id="1101" idx="3"/>
          </p:cNvCxnSpPr>
          <p:nvPr/>
        </p:nvCxnSpPr>
        <p:spPr>
          <a:xfrm>
            <a:off x="6454075" y="2925000"/>
            <a:ext cx="801300" cy="9759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1"/>
          <p:cNvSpPr txBox="1">
            <a:spLocks noGrp="1"/>
          </p:cNvSpPr>
          <p:nvPr>
            <p:ph type="subTitle" idx="1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2"/>
          <p:cNvSpPr txBox="1">
            <a:spLocks noGrp="1"/>
          </p:cNvSpPr>
          <p:nvPr>
            <p:ph type="title"/>
          </p:nvPr>
        </p:nvSpPr>
        <p:spPr>
          <a:xfrm>
            <a:off x="1180650" y="13711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nginx</a:t>
            </a:r>
            <a:endParaRPr/>
          </a:p>
        </p:txBody>
      </p:sp>
      <p:sp>
        <p:nvSpPr>
          <p:cNvPr id="1116" name="Google Shape;1116;p142"/>
          <p:cNvSpPr txBox="1">
            <a:spLocks noGrp="1"/>
          </p:cNvSpPr>
          <p:nvPr>
            <p:ph type="title"/>
          </p:nvPr>
        </p:nvSpPr>
        <p:spPr>
          <a:xfrm>
            <a:off x="1180650" y="248550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service nginx start</a:t>
            </a:r>
            <a:endParaRPr/>
          </a:p>
        </p:txBody>
      </p:sp>
      <p:sp>
        <p:nvSpPr>
          <p:cNvPr id="1117" name="Google Shape;1117;p142"/>
          <p:cNvSpPr txBox="1">
            <a:spLocks noGrp="1"/>
          </p:cNvSpPr>
          <p:nvPr>
            <p:ph type="subTitle" idx="1"/>
          </p:nvPr>
        </p:nvSpPr>
        <p:spPr>
          <a:xfrm>
            <a:off x="1180650" y="1079750"/>
            <a:ext cx="4430100" cy="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nginx</a:t>
            </a:r>
            <a:endParaRPr/>
          </a:p>
        </p:txBody>
      </p:sp>
      <p:sp>
        <p:nvSpPr>
          <p:cNvPr id="1118" name="Google Shape;1118;p142"/>
          <p:cNvSpPr txBox="1">
            <a:spLocks noGrp="1"/>
          </p:cNvSpPr>
          <p:nvPr>
            <p:ph type="subTitle" idx="1"/>
          </p:nvPr>
        </p:nvSpPr>
        <p:spPr>
          <a:xfrm>
            <a:off x="1180650" y="2201825"/>
            <a:ext cx="4430100" cy="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nginx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62" y="952101"/>
            <a:ext cx="8294674" cy="3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129" name="Google Shape;1129;p144"/>
          <p:cNvSpPr txBox="1">
            <a:spLocks noGrp="1"/>
          </p:cNvSpPr>
          <p:nvPr>
            <p:ph type="body" idx="2"/>
          </p:nvPr>
        </p:nvSpPr>
        <p:spPr>
          <a:xfrm>
            <a:off x="417725" y="2332350"/>
            <a:ext cx="1590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domain</a:t>
            </a:r>
            <a:endParaRPr sz="2400"/>
          </a:p>
        </p:txBody>
      </p:sp>
      <p:sp>
        <p:nvSpPr>
          <p:cNvPr id="1130" name="Google Shape;1130;p144"/>
          <p:cNvSpPr txBox="1">
            <a:spLocks noGrp="1"/>
          </p:cNvSpPr>
          <p:nvPr>
            <p:ph type="body" idx="2"/>
          </p:nvPr>
        </p:nvSpPr>
        <p:spPr>
          <a:xfrm>
            <a:off x="2892471" y="2332350"/>
            <a:ext cx="673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IP</a:t>
            </a:r>
            <a:endParaRPr sz="2400"/>
          </a:p>
        </p:txBody>
      </p:sp>
      <p:sp>
        <p:nvSpPr>
          <p:cNvPr id="1131" name="Google Shape;1131;p144"/>
          <p:cNvSpPr txBox="1">
            <a:spLocks noGrp="1"/>
          </p:cNvSpPr>
          <p:nvPr>
            <p:ph type="body" idx="2"/>
          </p:nvPr>
        </p:nvSpPr>
        <p:spPr>
          <a:xfrm>
            <a:off x="4421420" y="2332350"/>
            <a:ext cx="1048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Nginx</a:t>
            </a:r>
            <a:endParaRPr sz="2400"/>
          </a:p>
        </p:txBody>
      </p:sp>
      <p:cxnSp>
        <p:nvCxnSpPr>
          <p:cNvPr id="1132" name="Google Shape;1132;p144"/>
          <p:cNvCxnSpPr/>
          <p:nvPr/>
        </p:nvCxnSpPr>
        <p:spPr>
          <a:xfrm rot="10800000" flipH="1">
            <a:off x="3598200" y="26396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3" name="Google Shape;1133;p144"/>
          <p:cNvCxnSpPr/>
          <p:nvPr/>
        </p:nvCxnSpPr>
        <p:spPr>
          <a:xfrm rot="10800000" flipH="1">
            <a:off x="5469925" y="26396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4" name="Google Shape;1134;p144"/>
          <p:cNvCxnSpPr/>
          <p:nvPr/>
        </p:nvCxnSpPr>
        <p:spPr>
          <a:xfrm rot="10800000" flipH="1">
            <a:off x="1813725" y="26396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35" name="Google Shape;113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327" y="2099050"/>
            <a:ext cx="2333956" cy="9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725" y="1939925"/>
            <a:ext cx="790450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675" y="1939925"/>
            <a:ext cx="790450" cy="7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4"/>
          <p:cNvSpPr txBox="1"/>
          <p:nvPr/>
        </p:nvSpPr>
        <p:spPr>
          <a:xfrm>
            <a:off x="5535225" y="2092950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4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144" name="Google Shape;1144;p145"/>
          <p:cNvSpPr txBox="1"/>
          <p:nvPr/>
        </p:nvSpPr>
        <p:spPr>
          <a:xfrm>
            <a:off x="574800" y="2422000"/>
            <a:ext cx="7994400" cy="51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less /etc/nginx/sites-available/default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5" name="Google Shape;1145;p145"/>
          <p:cNvSpPr txBox="1"/>
          <p:nvPr/>
        </p:nvSpPr>
        <p:spPr>
          <a:xfrm>
            <a:off x="780250" y="2130900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Show nginx configuration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51" name="Google Shape;115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46"/>
          <p:cNvSpPr/>
          <p:nvPr/>
        </p:nvSpPr>
        <p:spPr>
          <a:xfrm>
            <a:off x="920225" y="1185450"/>
            <a:ext cx="2645100" cy="4788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3" name="Google Shape;1153;p146"/>
          <p:cNvCxnSpPr/>
          <p:nvPr/>
        </p:nvCxnSpPr>
        <p:spPr>
          <a:xfrm flipH="1">
            <a:off x="3683775" y="1420950"/>
            <a:ext cx="1224600" cy="7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4" name="Google Shape;1154;p146"/>
          <p:cNvSpPr txBox="1"/>
          <p:nvPr/>
        </p:nvSpPr>
        <p:spPr>
          <a:xfrm>
            <a:off x="5026825" y="1136475"/>
            <a:ext cx="332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base directory for requests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60" name="Google Shape;116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47"/>
          <p:cNvSpPr/>
          <p:nvPr/>
        </p:nvSpPr>
        <p:spPr>
          <a:xfrm>
            <a:off x="920225" y="3135075"/>
            <a:ext cx="7230900" cy="14517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2" name="Google Shape;1162;p147"/>
          <p:cNvCxnSpPr/>
          <p:nvPr/>
        </p:nvCxnSpPr>
        <p:spPr>
          <a:xfrm>
            <a:off x="6329100" y="2753800"/>
            <a:ext cx="695400" cy="305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3" name="Google Shape;1163;p147"/>
          <p:cNvSpPr txBox="1"/>
          <p:nvPr/>
        </p:nvSpPr>
        <p:spPr>
          <a:xfrm>
            <a:off x="4273050" y="2503625"/>
            <a:ext cx="18111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 block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69" name="Google Shape;116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48"/>
          <p:cNvSpPr/>
          <p:nvPr/>
        </p:nvSpPr>
        <p:spPr>
          <a:xfrm>
            <a:off x="1963175" y="4010250"/>
            <a:ext cx="1176600" cy="3186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1" name="Google Shape;1171;p148"/>
          <p:cNvCxnSpPr/>
          <p:nvPr/>
        </p:nvCxnSpPr>
        <p:spPr>
          <a:xfrm>
            <a:off x="1089550" y="4212300"/>
            <a:ext cx="7236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2" name="Google Shape;1172;p148"/>
          <p:cNvSpPr txBox="1"/>
          <p:nvPr/>
        </p:nvSpPr>
        <p:spPr>
          <a:xfrm>
            <a:off x="58900" y="3654250"/>
            <a:ext cx="13008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directive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pic>
        <p:nvPicPr>
          <p:cNvPr id="1178" name="Google Shape;117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25" y="1136477"/>
            <a:ext cx="7303549" cy="34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49"/>
          <p:cNvSpPr/>
          <p:nvPr/>
        </p:nvSpPr>
        <p:spPr>
          <a:xfrm>
            <a:off x="861450" y="1832075"/>
            <a:ext cx="6319800" cy="5388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0" name="Google Shape;1180;p149"/>
          <p:cNvCxnSpPr/>
          <p:nvPr/>
        </p:nvCxnSpPr>
        <p:spPr>
          <a:xfrm flipH="1">
            <a:off x="5770450" y="1136475"/>
            <a:ext cx="205800" cy="562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149"/>
          <p:cNvSpPr txBox="1"/>
          <p:nvPr/>
        </p:nvSpPr>
        <p:spPr>
          <a:xfrm>
            <a:off x="5252775" y="611325"/>
            <a:ext cx="18111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html defaults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50"/>
          <p:cNvSpPr txBox="1">
            <a:spLocks noGrp="1"/>
          </p:cNvSpPr>
          <p:nvPr>
            <p:ph type="subTitle" idx="1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Default page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51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9705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vi /var/www/html/index.html</a:t>
            </a:r>
            <a:endParaRPr/>
          </a:p>
        </p:txBody>
      </p:sp>
      <p:sp>
        <p:nvSpPr>
          <p:cNvPr id="1192" name="Google Shape;1192;p151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and edit index.html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NodeJS</a:t>
            </a:r>
            <a:endParaRPr/>
          </a:p>
        </p:txBody>
      </p:sp>
      <p:pic>
        <p:nvPicPr>
          <p:cNvPr id="1203" name="Google Shape;12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38" y="1008200"/>
            <a:ext cx="5722727" cy="35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NodeJS</a:t>
            </a:r>
            <a:endParaRPr/>
          </a:p>
        </p:txBody>
      </p:sp>
      <p:sp>
        <p:nvSpPr>
          <p:cNvPr id="1209" name="Google Shape;1209;p154"/>
          <p:cNvSpPr txBox="1">
            <a:spLocks noGrp="1"/>
          </p:cNvSpPr>
          <p:nvPr>
            <p:ph type="title" idx="4294967295"/>
          </p:nvPr>
        </p:nvSpPr>
        <p:spPr>
          <a:xfrm>
            <a:off x="1170000" y="1655900"/>
            <a:ext cx="69705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nodejs npm</a:t>
            </a:r>
            <a:endParaRPr/>
          </a:p>
        </p:txBody>
      </p:sp>
      <p:sp>
        <p:nvSpPr>
          <p:cNvPr id="1210" name="Google Shape;1210;p154"/>
          <p:cNvSpPr txBox="1">
            <a:spLocks noGrp="1"/>
          </p:cNvSpPr>
          <p:nvPr>
            <p:ph type="subTitle" idx="1"/>
          </p:nvPr>
        </p:nvSpPr>
        <p:spPr>
          <a:xfrm>
            <a:off x="1248300" y="12488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NodeJS and npm</a:t>
            </a:r>
            <a:endParaRPr/>
          </a:p>
        </p:txBody>
      </p:sp>
      <p:sp>
        <p:nvSpPr>
          <p:cNvPr id="1211" name="Google Shape;1211;p154"/>
          <p:cNvSpPr txBox="1">
            <a:spLocks noGrp="1"/>
          </p:cNvSpPr>
          <p:nvPr>
            <p:ph type="title" idx="4294967295"/>
          </p:nvPr>
        </p:nvSpPr>
        <p:spPr>
          <a:xfrm>
            <a:off x="1248300" y="3200975"/>
            <a:ext cx="69705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git</a:t>
            </a:r>
            <a:endParaRPr/>
          </a:p>
        </p:txBody>
      </p:sp>
      <p:sp>
        <p:nvSpPr>
          <p:cNvPr id="1212" name="Google Shape;1212;p154"/>
          <p:cNvSpPr txBox="1">
            <a:spLocks noGrp="1"/>
          </p:cNvSpPr>
          <p:nvPr>
            <p:ph type="subTitle" idx="1"/>
          </p:nvPr>
        </p:nvSpPr>
        <p:spPr>
          <a:xfrm>
            <a:off x="1326600" y="279387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git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55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55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4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19" name="Google Shape;1219;p155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Master of the stack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20" name="Google Shape;1220;p155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Server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 Manager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56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Architecture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5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2597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Architecture</a:t>
            </a:r>
            <a:endParaRPr/>
          </a:p>
        </p:txBody>
      </p:sp>
      <p:sp>
        <p:nvSpPr>
          <p:cNvPr id="1231" name="Google Shape;1231;p157"/>
          <p:cNvSpPr txBox="1">
            <a:spLocks noGrp="1"/>
          </p:cNvSpPr>
          <p:nvPr>
            <p:ph type="body" idx="2"/>
          </p:nvPr>
        </p:nvSpPr>
        <p:spPr>
          <a:xfrm>
            <a:off x="3066375" y="1732750"/>
            <a:ext cx="56037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2" name="Google Shape;123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" y="744575"/>
            <a:ext cx="1743750" cy="43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58"/>
          <p:cNvSpPr txBox="1">
            <a:spLocks noGrp="1"/>
          </p:cNvSpPr>
          <p:nvPr>
            <p:ph type="subTitle" idx="1"/>
          </p:nvPr>
        </p:nvSpPr>
        <p:spPr>
          <a:xfrm>
            <a:off x="2639550" y="2320800"/>
            <a:ext cx="38649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Setup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9"/>
          <p:cNvSpPr txBox="1">
            <a:spLocks noGrp="1"/>
          </p:cNvSpPr>
          <p:nvPr>
            <p:ph type="title"/>
          </p:nvPr>
        </p:nvSpPr>
        <p:spPr>
          <a:xfrm>
            <a:off x="627025" y="104932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chown -R $USER:$USER /var/www</a:t>
            </a:r>
            <a:endParaRPr/>
          </a:p>
        </p:txBody>
      </p:sp>
      <p:sp>
        <p:nvSpPr>
          <p:cNvPr id="1243" name="Google Shape;1243;p159"/>
          <p:cNvSpPr txBox="1">
            <a:spLocks noGrp="1"/>
          </p:cNvSpPr>
          <p:nvPr>
            <p:ph type="subTitle" idx="1"/>
          </p:nvPr>
        </p:nvSpPr>
        <p:spPr>
          <a:xfrm>
            <a:off x="759325" y="64222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ownership of the www directory to the current user</a:t>
            </a:r>
            <a:endParaRPr/>
          </a:p>
        </p:txBody>
      </p:sp>
      <p:sp>
        <p:nvSpPr>
          <p:cNvPr id="1244" name="Google Shape;1244;p159"/>
          <p:cNvSpPr txBox="1">
            <a:spLocks noGrp="1"/>
          </p:cNvSpPr>
          <p:nvPr>
            <p:ph type="title"/>
          </p:nvPr>
        </p:nvSpPr>
        <p:spPr>
          <a:xfrm>
            <a:off x="627025" y="2459600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mkdir /var/www/app</a:t>
            </a:r>
            <a:endParaRPr/>
          </a:p>
        </p:txBody>
      </p:sp>
      <p:sp>
        <p:nvSpPr>
          <p:cNvPr id="1245" name="Google Shape;1245;p159"/>
          <p:cNvSpPr txBox="1">
            <a:spLocks noGrp="1"/>
          </p:cNvSpPr>
          <p:nvPr>
            <p:ph type="title"/>
          </p:nvPr>
        </p:nvSpPr>
        <p:spPr>
          <a:xfrm>
            <a:off x="669475" y="386987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cd /var/www/app &amp;&amp; git init</a:t>
            </a:r>
            <a:endParaRPr/>
          </a:p>
        </p:txBody>
      </p:sp>
      <p:sp>
        <p:nvSpPr>
          <p:cNvPr id="1246" name="Google Shape;1246;p159"/>
          <p:cNvSpPr txBox="1">
            <a:spLocks noGrp="1"/>
          </p:cNvSpPr>
          <p:nvPr>
            <p:ph type="subTitle" idx="1"/>
          </p:nvPr>
        </p:nvSpPr>
        <p:spPr>
          <a:xfrm>
            <a:off x="759325" y="2052500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application directory</a:t>
            </a:r>
            <a:endParaRPr/>
          </a:p>
        </p:txBody>
      </p:sp>
      <p:sp>
        <p:nvSpPr>
          <p:cNvPr id="1247" name="Google Shape;1247;p159"/>
          <p:cNvSpPr txBox="1">
            <a:spLocks noGrp="1"/>
          </p:cNvSpPr>
          <p:nvPr>
            <p:ph type="subTitle" idx="1"/>
          </p:nvPr>
        </p:nvSpPr>
        <p:spPr>
          <a:xfrm>
            <a:off x="801775" y="346277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into app directory and initialize empty git repo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15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396150" y="2189775"/>
            <a:ext cx="35751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Fast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Consistent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Easier to automate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224" name="Google Shape;224;p43"/>
          <p:cNvSpPr txBox="1"/>
          <p:nvPr/>
        </p:nvSpPr>
        <p:spPr>
          <a:xfrm>
            <a:off x="4649800" y="2237100"/>
            <a:ext cx="4104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the command line?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60"/>
          <p:cNvSpPr txBox="1">
            <a:spLocks noGrp="1"/>
          </p:cNvSpPr>
          <p:nvPr>
            <p:ph type="title"/>
          </p:nvPr>
        </p:nvSpPr>
        <p:spPr>
          <a:xfrm>
            <a:off x="627025" y="104932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mkdir -p ui/js ui/html ui/css</a:t>
            </a:r>
            <a:endParaRPr/>
          </a:p>
        </p:txBody>
      </p:sp>
      <p:sp>
        <p:nvSpPr>
          <p:cNvPr id="1253" name="Google Shape;1253;p160"/>
          <p:cNvSpPr txBox="1">
            <a:spLocks noGrp="1"/>
          </p:cNvSpPr>
          <p:nvPr>
            <p:ph type="subTitle" idx="1"/>
          </p:nvPr>
        </p:nvSpPr>
        <p:spPr>
          <a:xfrm>
            <a:off x="759325" y="64222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directories</a:t>
            </a:r>
            <a:endParaRPr/>
          </a:p>
        </p:txBody>
      </p:sp>
      <p:sp>
        <p:nvSpPr>
          <p:cNvPr id="1254" name="Google Shape;1254;p160"/>
          <p:cNvSpPr txBox="1">
            <a:spLocks noGrp="1"/>
          </p:cNvSpPr>
          <p:nvPr>
            <p:ph type="title"/>
          </p:nvPr>
        </p:nvSpPr>
        <p:spPr>
          <a:xfrm>
            <a:off x="627025" y="2459600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touch app.js</a:t>
            </a:r>
            <a:endParaRPr/>
          </a:p>
        </p:txBody>
      </p:sp>
      <p:sp>
        <p:nvSpPr>
          <p:cNvPr id="1255" name="Google Shape;1255;p160"/>
          <p:cNvSpPr txBox="1">
            <a:spLocks noGrp="1"/>
          </p:cNvSpPr>
          <p:nvPr>
            <p:ph type="title"/>
          </p:nvPr>
        </p:nvSpPr>
        <p:spPr>
          <a:xfrm>
            <a:off x="669475" y="386987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npm init</a:t>
            </a:r>
            <a:endParaRPr/>
          </a:p>
        </p:txBody>
      </p:sp>
      <p:sp>
        <p:nvSpPr>
          <p:cNvPr id="1256" name="Google Shape;1256;p160"/>
          <p:cNvSpPr txBox="1">
            <a:spLocks noGrp="1"/>
          </p:cNvSpPr>
          <p:nvPr>
            <p:ph type="subTitle" idx="1"/>
          </p:nvPr>
        </p:nvSpPr>
        <p:spPr>
          <a:xfrm>
            <a:off x="759325" y="2052500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empty app file</a:t>
            </a:r>
            <a:endParaRPr/>
          </a:p>
        </p:txBody>
      </p:sp>
      <p:sp>
        <p:nvSpPr>
          <p:cNvPr id="1257" name="Google Shape;1257;p160"/>
          <p:cNvSpPr txBox="1">
            <a:spLocks noGrp="1"/>
          </p:cNvSpPr>
          <p:nvPr>
            <p:ph type="subTitle" idx="1"/>
          </p:nvPr>
        </p:nvSpPr>
        <p:spPr>
          <a:xfrm>
            <a:off x="801775" y="346277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Initialize project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1"/>
          <p:cNvSpPr txBox="1">
            <a:spLocks noGrp="1"/>
          </p:cNvSpPr>
          <p:nvPr>
            <p:ph type="title"/>
          </p:nvPr>
        </p:nvSpPr>
        <p:spPr>
          <a:xfrm>
            <a:off x="627025" y="104932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npm i express --save</a:t>
            </a:r>
            <a:endParaRPr/>
          </a:p>
        </p:txBody>
      </p:sp>
      <p:sp>
        <p:nvSpPr>
          <p:cNvPr id="1263" name="Google Shape;1263;p161"/>
          <p:cNvSpPr txBox="1">
            <a:spLocks noGrp="1"/>
          </p:cNvSpPr>
          <p:nvPr>
            <p:ph type="subTitle" idx="1"/>
          </p:nvPr>
        </p:nvSpPr>
        <p:spPr>
          <a:xfrm>
            <a:off x="759325" y="64222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express</a:t>
            </a:r>
            <a:endParaRPr/>
          </a:p>
        </p:txBody>
      </p:sp>
      <p:sp>
        <p:nvSpPr>
          <p:cNvPr id="1264" name="Google Shape;1264;p161"/>
          <p:cNvSpPr txBox="1">
            <a:spLocks noGrp="1"/>
          </p:cNvSpPr>
          <p:nvPr>
            <p:ph type="title"/>
          </p:nvPr>
        </p:nvSpPr>
        <p:spPr>
          <a:xfrm>
            <a:off x="627025" y="2633675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app.js</a:t>
            </a:r>
            <a:endParaRPr/>
          </a:p>
        </p:txBody>
      </p:sp>
      <p:sp>
        <p:nvSpPr>
          <p:cNvPr id="1265" name="Google Shape;1265;p161"/>
          <p:cNvSpPr txBox="1">
            <a:spLocks noGrp="1"/>
          </p:cNvSpPr>
          <p:nvPr>
            <p:ph type="subTitle" idx="1"/>
          </p:nvPr>
        </p:nvSpPr>
        <p:spPr>
          <a:xfrm>
            <a:off x="759325" y="2226575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app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6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https://www.dropbox.com/s/8wlwz5wdp7ohe16/Screenshot%202019-09-18%2022.34.07.png?dl=0</a:t>
            </a:r>
            <a:endParaRPr/>
          </a:p>
        </p:txBody>
      </p:sp>
      <p:pic>
        <p:nvPicPr>
          <p:cNvPr id="1271" name="Google Shape;127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8" y="806051"/>
            <a:ext cx="8944933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62"/>
          <p:cNvSpPr txBox="1"/>
          <p:nvPr/>
        </p:nvSpPr>
        <p:spPr>
          <a:xfrm>
            <a:off x="1967263" y="4292975"/>
            <a:ext cx="52095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https://expressjs.com/en/starter/hello-world.html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3" name="Google Shape;1273;p162"/>
          <p:cNvSpPr txBox="1"/>
          <p:nvPr/>
        </p:nvSpPr>
        <p:spPr>
          <a:xfrm>
            <a:off x="99550" y="2832275"/>
            <a:ext cx="2757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63"/>
          <p:cNvSpPr txBox="1">
            <a:spLocks noGrp="1"/>
          </p:cNvSpPr>
          <p:nvPr>
            <p:ph type="title"/>
          </p:nvPr>
        </p:nvSpPr>
        <p:spPr>
          <a:xfrm>
            <a:off x="658975" y="2359950"/>
            <a:ext cx="72972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node app.js</a:t>
            </a:r>
            <a:endParaRPr/>
          </a:p>
        </p:txBody>
      </p:sp>
      <p:sp>
        <p:nvSpPr>
          <p:cNvPr id="1279" name="Google Shape;1279;p163"/>
          <p:cNvSpPr txBox="1">
            <a:spLocks noGrp="1"/>
          </p:cNvSpPr>
          <p:nvPr>
            <p:ph type="subTitle" idx="1"/>
          </p:nvPr>
        </p:nvSpPr>
        <p:spPr>
          <a:xfrm>
            <a:off x="791275" y="1952850"/>
            <a:ext cx="71175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application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6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285" name="Google Shape;1285;p164"/>
          <p:cNvSpPr txBox="1">
            <a:spLocks noGrp="1"/>
          </p:cNvSpPr>
          <p:nvPr>
            <p:ph type="body" idx="2"/>
          </p:nvPr>
        </p:nvSpPr>
        <p:spPr>
          <a:xfrm>
            <a:off x="941688" y="2353650"/>
            <a:ext cx="1590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domain</a:t>
            </a:r>
            <a:endParaRPr sz="2400"/>
          </a:p>
        </p:txBody>
      </p:sp>
      <p:sp>
        <p:nvSpPr>
          <p:cNvPr id="1286" name="Google Shape;1286;p164"/>
          <p:cNvSpPr txBox="1">
            <a:spLocks noGrp="1"/>
          </p:cNvSpPr>
          <p:nvPr>
            <p:ph type="body" idx="2"/>
          </p:nvPr>
        </p:nvSpPr>
        <p:spPr>
          <a:xfrm>
            <a:off x="3416433" y="2353650"/>
            <a:ext cx="673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IP</a:t>
            </a:r>
            <a:endParaRPr sz="2400"/>
          </a:p>
        </p:txBody>
      </p:sp>
      <p:sp>
        <p:nvSpPr>
          <p:cNvPr id="1287" name="Google Shape;1287;p164"/>
          <p:cNvSpPr txBox="1">
            <a:spLocks noGrp="1"/>
          </p:cNvSpPr>
          <p:nvPr>
            <p:ph type="body" idx="2"/>
          </p:nvPr>
        </p:nvSpPr>
        <p:spPr>
          <a:xfrm>
            <a:off x="4945383" y="2353650"/>
            <a:ext cx="1048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Nginx</a:t>
            </a:r>
            <a:endParaRPr sz="2400"/>
          </a:p>
        </p:txBody>
      </p:sp>
      <p:cxnSp>
        <p:nvCxnSpPr>
          <p:cNvPr id="1288" name="Google Shape;1288;p164"/>
          <p:cNvCxnSpPr/>
          <p:nvPr/>
        </p:nvCxnSpPr>
        <p:spPr>
          <a:xfrm rot="10800000" flipH="1">
            <a:off x="4122163" y="26609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164"/>
          <p:cNvCxnSpPr/>
          <p:nvPr/>
        </p:nvCxnSpPr>
        <p:spPr>
          <a:xfrm rot="10800000" flipH="1">
            <a:off x="5993888" y="26609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0" name="Google Shape;1290;p164"/>
          <p:cNvCxnSpPr/>
          <p:nvPr/>
        </p:nvCxnSpPr>
        <p:spPr>
          <a:xfrm rot="10800000" flipH="1">
            <a:off x="2337688" y="2660975"/>
            <a:ext cx="715500" cy="8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91" name="Google Shape;129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688" y="1961225"/>
            <a:ext cx="790450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638" y="1961225"/>
            <a:ext cx="790450" cy="7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64"/>
          <p:cNvSpPr txBox="1"/>
          <p:nvPr/>
        </p:nvSpPr>
        <p:spPr>
          <a:xfrm>
            <a:off x="6059188" y="2114250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4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4" name="Google Shape;1294;p164"/>
          <p:cNvSpPr txBox="1">
            <a:spLocks noGrp="1"/>
          </p:cNvSpPr>
          <p:nvPr>
            <p:ph type="body" idx="2"/>
          </p:nvPr>
        </p:nvSpPr>
        <p:spPr>
          <a:xfrm>
            <a:off x="6933013" y="2353650"/>
            <a:ext cx="1269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Express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6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1300" name="Google Shape;1300;p165"/>
          <p:cNvSpPr txBox="1"/>
          <p:nvPr/>
        </p:nvSpPr>
        <p:spPr>
          <a:xfrm>
            <a:off x="1376700" y="1818775"/>
            <a:ext cx="6390600" cy="14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proxy_pass URL_TO_PROXY_TO;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1" name="Google Shape;1301;p165"/>
          <p:cNvSpPr/>
          <p:nvPr/>
        </p:nvSpPr>
        <p:spPr>
          <a:xfrm>
            <a:off x="1548475" y="2292875"/>
            <a:ext cx="1974300" cy="3378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66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Proxy pass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67"/>
          <p:cNvSpPr txBox="1">
            <a:spLocks noGrp="1"/>
          </p:cNvSpPr>
          <p:nvPr>
            <p:ph type="title"/>
          </p:nvPr>
        </p:nvSpPr>
        <p:spPr>
          <a:xfrm>
            <a:off x="1180650" y="13856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$ sudo vi /etc/nginx/sites-available/default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167"/>
          <p:cNvSpPr txBox="1">
            <a:spLocks noGrp="1"/>
          </p:cNvSpPr>
          <p:nvPr>
            <p:ph type="subTitle" idx="1"/>
          </p:nvPr>
        </p:nvSpPr>
        <p:spPr>
          <a:xfrm>
            <a:off x="1258950" y="9785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nginx config</a:t>
            </a:r>
            <a:endParaRPr/>
          </a:p>
        </p:txBody>
      </p:sp>
      <p:sp>
        <p:nvSpPr>
          <p:cNvPr id="1313" name="Google Shape;1313;p167"/>
          <p:cNvSpPr txBox="1"/>
          <p:nvPr/>
        </p:nvSpPr>
        <p:spPr>
          <a:xfrm>
            <a:off x="1901325" y="2571750"/>
            <a:ext cx="6390600" cy="1405800"/>
          </a:xfrm>
          <a:prstGeom prst="rect">
            <a:avLst/>
          </a:prstGeom>
          <a:noFill/>
          <a:ln w="1905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proxy_pass http://127.0.0.1:3000/;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68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about server restarts?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69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Manager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7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609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Process Manager</a:t>
            </a:r>
            <a:endParaRPr/>
          </a:p>
        </p:txBody>
      </p:sp>
      <p:sp>
        <p:nvSpPr>
          <p:cNvPr id="1329" name="Google Shape;1329;p170"/>
          <p:cNvSpPr txBox="1">
            <a:spLocks noGrp="1"/>
          </p:cNvSpPr>
          <p:nvPr>
            <p:ph type="body" idx="2"/>
          </p:nvPr>
        </p:nvSpPr>
        <p:spPr>
          <a:xfrm>
            <a:off x="1910250" y="1871250"/>
            <a:ext cx="5323500" cy="14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Keeps your application running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Handles errors and restarts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handle logging and clustering</a:t>
            </a:r>
            <a:endParaRPr sz="24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71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Process Manager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72"/>
          <p:cNvSpPr txBox="1">
            <a:spLocks noGrp="1"/>
          </p:cNvSpPr>
          <p:nvPr>
            <p:ph type="title"/>
          </p:nvPr>
        </p:nvSpPr>
        <p:spPr>
          <a:xfrm>
            <a:off x="1141500" y="1015875"/>
            <a:ext cx="67827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npm i -g pm2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72"/>
          <p:cNvSpPr txBox="1">
            <a:spLocks noGrp="1"/>
          </p:cNvSpPr>
          <p:nvPr>
            <p:ph type="subTitle" idx="1"/>
          </p:nvPr>
        </p:nvSpPr>
        <p:spPr>
          <a:xfrm>
            <a:off x="1219800" y="60877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PM2</a:t>
            </a:r>
            <a:endParaRPr/>
          </a:p>
        </p:txBody>
      </p:sp>
      <p:sp>
        <p:nvSpPr>
          <p:cNvPr id="1341" name="Google Shape;1341;p172"/>
          <p:cNvSpPr txBox="1">
            <a:spLocks noGrp="1"/>
          </p:cNvSpPr>
          <p:nvPr>
            <p:ph type="title"/>
          </p:nvPr>
        </p:nvSpPr>
        <p:spPr>
          <a:xfrm>
            <a:off x="1141500" y="218560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start app.js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72"/>
          <p:cNvSpPr txBox="1">
            <a:spLocks noGrp="1"/>
          </p:cNvSpPr>
          <p:nvPr>
            <p:ph type="subTitle" idx="1"/>
          </p:nvPr>
        </p:nvSpPr>
        <p:spPr>
          <a:xfrm>
            <a:off x="1219800" y="17785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PM2</a:t>
            </a:r>
            <a:endParaRPr/>
          </a:p>
        </p:txBody>
      </p:sp>
      <p:sp>
        <p:nvSpPr>
          <p:cNvPr id="1343" name="Google Shape;1343;p172"/>
          <p:cNvSpPr txBox="1">
            <a:spLocks noGrp="1"/>
          </p:cNvSpPr>
          <p:nvPr>
            <p:ph type="title"/>
          </p:nvPr>
        </p:nvSpPr>
        <p:spPr>
          <a:xfrm>
            <a:off x="1141500" y="35175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pm2 startup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72"/>
          <p:cNvSpPr txBox="1">
            <a:spLocks noGrp="1"/>
          </p:cNvSpPr>
          <p:nvPr>
            <p:ph type="subTitle" idx="1"/>
          </p:nvPr>
        </p:nvSpPr>
        <p:spPr>
          <a:xfrm>
            <a:off x="1219800" y="31104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Setup auto restart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73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7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560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1355" name="Google Shape;1355;p174"/>
          <p:cNvSpPr txBox="1"/>
          <p:nvPr/>
        </p:nvSpPr>
        <p:spPr>
          <a:xfrm>
            <a:off x="5224338" y="1453225"/>
            <a:ext cx="3699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Version Control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6" name="Google Shape;1356;p174"/>
          <p:cNvSpPr txBox="1"/>
          <p:nvPr/>
        </p:nvSpPr>
        <p:spPr>
          <a:xfrm>
            <a:off x="220063" y="1158750"/>
            <a:ext cx="4259400" cy="14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Record changes to a file system to preserve the history.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7" name="Google Shape;1357;p174"/>
          <p:cNvSpPr txBox="1">
            <a:spLocks noGrp="1"/>
          </p:cNvSpPr>
          <p:nvPr>
            <p:ph type="body" idx="2"/>
          </p:nvPr>
        </p:nvSpPr>
        <p:spPr>
          <a:xfrm>
            <a:off x="220075" y="3460900"/>
            <a:ext cx="26994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Subversion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Mercurial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7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Files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7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Static Files</a:t>
            </a:r>
            <a:endParaRPr/>
          </a:p>
        </p:txBody>
      </p:sp>
      <p:sp>
        <p:nvSpPr>
          <p:cNvPr id="1368" name="Google Shape;1368;p176"/>
          <p:cNvSpPr txBox="1"/>
          <p:nvPr/>
        </p:nvSpPr>
        <p:spPr>
          <a:xfrm>
            <a:off x="1782900" y="2375250"/>
            <a:ext cx="55782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marR="139700" lvl="0" indent="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app.use(express.static(‘ui’))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77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Git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8"/>
          <p:cNvSpPr txBox="1"/>
          <p:nvPr/>
        </p:nvSpPr>
        <p:spPr>
          <a:xfrm>
            <a:off x="1745100" y="974275"/>
            <a:ext cx="56538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git repository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 action="ppaction://hlinksldjump"/>
              </a:rPr>
              <a:t>Create SSH key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Add SSH key to Github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Add remote repo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AutoNum type="arabicPeriod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Push local repository to Github</a:t>
            </a:r>
            <a:r>
              <a:rPr lang="en" sz="2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endParaRPr sz="2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9" name="Google Shape;1379;p178"/>
          <p:cNvSpPr txBox="1"/>
          <p:nvPr/>
        </p:nvSpPr>
        <p:spPr>
          <a:xfrm>
            <a:off x="1378825" y="4656350"/>
            <a:ext cx="61086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forget to add a .gitignore file so you don’t commit </a:t>
            </a:r>
            <a:r>
              <a:rPr lang="en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node_modules/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79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15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body" idx="2"/>
          </p:nvPr>
        </p:nvSpPr>
        <p:spPr>
          <a:xfrm>
            <a:off x="294050" y="935150"/>
            <a:ext cx="4803600" cy="17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change directory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list directory contents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print working directory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make directory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rmdir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remove directory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36" name="Google Shape;236;p45"/>
          <p:cNvSpPr txBox="1">
            <a:spLocks noGrp="1"/>
          </p:cNvSpPr>
          <p:nvPr>
            <p:ph type="body" idx="2"/>
          </p:nvPr>
        </p:nvSpPr>
        <p:spPr>
          <a:xfrm>
            <a:off x="423575" y="3209050"/>
            <a:ext cx="5284500" cy="16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cat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show file contents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man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command manual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less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show file contents by page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 Light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remove file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echo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- repeat input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8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301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Further Exploration</a:t>
            </a:r>
            <a:endParaRPr/>
          </a:p>
        </p:txBody>
      </p:sp>
      <p:sp>
        <p:nvSpPr>
          <p:cNvPr id="1390" name="Google Shape;1390;p180"/>
          <p:cNvSpPr txBox="1">
            <a:spLocks noGrp="1"/>
          </p:cNvSpPr>
          <p:nvPr>
            <p:ph type="body" idx="2"/>
          </p:nvPr>
        </p:nvSpPr>
        <p:spPr>
          <a:xfrm>
            <a:off x="797800" y="1502450"/>
            <a:ext cx="7962300" cy="24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Install Fail2ban</a:t>
            </a:r>
            <a:endParaRPr sz="21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https://www.techrepublic.com/article/how-to-install-fail2ban-on-ubuntu-server-18-04/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ExpressJS performance tips</a:t>
            </a:r>
            <a:endParaRPr sz="21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http://expressjs.com/en/advanced/best-practice-performance.html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8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1396" name="Google Shape;139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81"/>
          <p:cNvSpPr txBox="1"/>
          <p:nvPr/>
        </p:nvSpPr>
        <p:spPr>
          <a:xfrm>
            <a:off x="629875" y="1342750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8" name="Google Shape;1398;p181"/>
          <p:cNvSpPr txBox="1"/>
          <p:nvPr/>
        </p:nvSpPr>
        <p:spPr>
          <a:xfrm>
            <a:off x="6687275" y="1342750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99" name="Google Shape;1399;p181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400" name="Google Shape;1400;p1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81"/>
            <p:cNvPicPr preferRelativeResize="0"/>
            <p:nvPr/>
          </p:nvPicPr>
          <p:blipFill rotWithShape="1">
            <a:blip r:embed="rId5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2" name="Google Shape;1402;p181"/>
          <p:cNvSpPr txBox="1"/>
          <p:nvPr/>
        </p:nvSpPr>
        <p:spPr>
          <a:xfrm>
            <a:off x="3890450" y="2354400"/>
            <a:ext cx="1461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magic?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3" name="Google Shape;1403;p181"/>
          <p:cNvCxnSpPr/>
          <p:nvPr/>
        </p:nvCxnSpPr>
        <p:spPr>
          <a:xfrm rot="10800000" flipH="1">
            <a:off x="2852176" y="2964337"/>
            <a:ext cx="37791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8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09" name="Google Shape;1409;p182"/>
          <p:cNvSpPr txBox="1"/>
          <p:nvPr/>
        </p:nvSpPr>
        <p:spPr>
          <a:xfrm>
            <a:off x="1551775" y="1352138"/>
            <a:ext cx="1590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0" name="Google Shape;1410;p182"/>
          <p:cNvSpPr txBox="1"/>
          <p:nvPr/>
        </p:nvSpPr>
        <p:spPr>
          <a:xfrm>
            <a:off x="3613196" y="1347238"/>
            <a:ext cx="673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IP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1" name="Google Shape;1411;p182"/>
          <p:cNvCxnSpPr>
            <a:endCxn id="1412" idx="0"/>
          </p:cNvCxnSpPr>
          <p:nvPr/>
        </p:nvCxnSpPr>
        <p:spPr>
          <a:xfrm flipH="1">
            <a:off x="1779357" y="1659400"/>
            <a:ext cx="2559300" cy="16998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3" name="Google Shape;1413;p182"/>
          <p:cNvCxnSpPr/>
          <p:nvPr/>
        </p:nvCxnSpPr>
        <p:spPr>
          <a:xfrm rot="10800000" flipH="1">
            <a:off x="2781325" y="1659463"/>
            <a:ext cx="715500" cy="8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4" name="Google Shape;1414;p182"/>
          <p:cNvSpPr txBox="1"/>
          <p:nvPr/>
        </p:nvSpPr>
        <p:spPr>
          <a:xfrm>
            <a:off x="3039725" y="3390300"/>
            <a:ext cx="1807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Web 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5" name="Google Shape;1415;p182"/>
          <p:cNvCxnSpPr/>
          <p:nvPr/>
        </p:nvCxnSpPr>
        <p:spPr>
          <a:xfrm rot="10800000" flipH="1">
            <a:off x="4867525" y="3697613"/>
            <a:ext cx="715500" cy="8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6" name="Google Shape;1416;p182"/>
          <p:cNvSpPr txBox="1"/>
          <p:nvPr/>
        </p:nvSpPr>
        <p:spPr>
          <a:xfrm>
            <a:off x="4932825" y="3150887"/>
            <a:ext cx="291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7" name="Google Shape;1417;p182"/>
          <p:cNvSpPr txBox="1"/>
          <p:nvPr/>
        </p:nvSpPr>
        <p:spPr>
          <a:xfrm>
            <a:off x="5634325" y="3390300"/>
            <a:ext cx="3003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2" name="Google Shape;1412;p182"/>
          <p:cNvSpPr txBox="1"/>
          <p:nvPr/>
        </p:nvSpPr>
        <p:spPr>
          <a:xfrm>
            <a:off x="1214307" y="3359200"/>
            <a:ext cx="1130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8" name="Google Shape;1418;p182"/>
          <p:cNvCxnSpPr/>
          <p:nvPr/>
        </p:nvCxnSpPr>
        <p:spPr>
          <a:xfrm rot="10800000" flipH="1">
            <a:off x="2304225" y="3661625"/>
            <a:ext cx="715500" cy="8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8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719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24" name="Google Shape;1424;p183"/>
          <p:cNvSpPr txBox="1"/>
          <p:nvPr/>
        </p:nvSpPr>
        <p:spPr>
          <a:xfrm>
            <a:off x="1418575" y="1766850"/>
            <a:ext cx="6424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 line basics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the internet works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create and manage a web server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Node application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8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1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431" name="Google Shape;1431;p184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bit of this, bit of that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32" name="Google Shape;1432;p184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 streams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Redirection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Finding things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Streams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8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685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Standard Streams</a:t>
            </a:r>
            <a:endParaRPr/>
          </a:p>
        </p:txBody>
      </p:sp>
      <p:sp>
        <p:nvSpPr>
          <p:cNvPr id="1443" name="Google Shape;1443;p186"/>
          <p:cNvSpPr txBox="1"/>
          <p:nvPr/>
        </p:nvSpPr>
        <p:spPr>
          <a:xfrm>
            <a:off x="2282325" y="1190800"/>
            <a:ext cx="4242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output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stdout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input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stdin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error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stderr</a:t>
            </a:r>
            <a:endParaRPr sz="24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Redirection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8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1454" name="Google Shape;1454;p188"/>
          <p:cNvSpPr txBox="1"/>
          <p:nvPr/>
        </p:nvSpPr>
        <p:spPr>
          <a:xfrm>
            <a:off x="2037450" y="901100"/>
            <a:ext cx="5069100" cy="3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stdout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write stdout to file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append stdout to file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stdin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2&gt;</a:t>
            </a: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rgbClr val="CFD8DC"/>
                </a:solidFill>
                <a:latin typeface="Roboto"/>
                <a:ea typeface="Roboto"/>
                <a:cs typeface="Roboto"/>
                <a:sym typeface="Roboto"/>
              </a:rPr>
              <a:t>read from stderr</a:t>
            </a:r>
            <a:endParaRPr sz="2400">
              <a:solidFill>
                <a:srgbClr val="CFD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8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1460" name="Google Shape;1460;p189"/>
          <p:cNvSpPr txBox="1"/>
          <p:nvPr/>
        </p:nvSpPr>
        <p:spPr>
          <a:xfrm>
            <a:off x="3373725" y="3051400"/>
            <a:ext cx="1632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foo &gt; bar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189"/>
          <p:cNvSpPr txBox="1"/>
          <p:nvPr/>
        </p:nvSpPr>
        <p:spPr>
          <a:xfrm>
            <a:off x="2190450" y="1472500"/>
            <a:ext cx="44664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does this do?</a:t>
            </a:r>
            <a:endParaRPr sz="3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Shells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90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Things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9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72" name="Google Shape;1472;p191"/>
          <p:cNvSpPr txBox="1"/>
          <p:nvPr/>
        </p:nvSpPr>
        <p:spPr>
          <a:xfrm>
            <a:off x="6997375" y="3293174"/>
            <a:ext cx="1650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3" name="Google Shape;1473;p191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4" name="Google Shape;1474;p191"/>
          <p:cNvSpPr txBox="1"/>
          <p:nvPr/>
        </p:nvSpPr>
        <p:spPr>
          <a:xfrm>
            <a:off x="564300" y="1619200"/>
            <a:ext cx="3370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file </a:t>
            </a:r>
            <a:r>
              <a:rPr lang="en" sz="28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names</a:t>
            </a:r>
            <a:endParaRPr sz="2800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5" name="Google Shape;1475;p191"/>
          <p:cNvSpPr txBox="1"/>
          <p:nvPr/>
        </p:nvSpPr>
        <p:spPr>
          <a:xfrm>
            <a:off x="564300" y="3293175"/>
            <a:ext cx="4007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file </a:t>
            </a:r>
            <a:r>
              <a:rPr lang="en" sz="28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 sz="2800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9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81" name="Google Shape;1481;p192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82" name="Google Shape;1482;p192" descr="Screenshot 2017-10-10 20.02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50" y="1529249"/>
            <a:ext cx="6523051" cy="1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92"/>
          <p:cNvSpPr txBox="1"/>
          <p:nvPr/>
        </p:nvSpPr>
        <p:spPr>
          <a:xfrm>
            <a:off x="962625" y="2678950"/>
            <a:ext cx="919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4" name="Google Shape;1484;p192"/>
          <p:cNvSpPr txBox="1"/>
          <p:nvPr/>
        </p:nvSpPr>
        <p:spPr>
          <a:xfrm>
            <a:off x="1930725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directory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5" name="Google Shape;1485;p192"/>
          <p:cNvSpPr txBox="1"/>
          <p:nvPr/>
        </p:nvSpPr>
        <p:spPr>
          <a:xfrm>
            <a:off x="3334950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6" name="Google Shape;1486;p192"/>
          <p:cNvSpPr txBox="1"/>
          <p:nvPr/>
        </p:nvSpPr>
        <p:spPr>
          <a:xfrm>
            <a:off x="4919250" y="2678950"/>
            <a:ext cx="1584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file/folder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9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492" name="Google Shape;1492;p193"/>
          <p:cNvSpPr txBox="1"/>
          <p:nvPr/>
        </p:nvSpPr>
        <p:spPr>
          <a:xfrm>
            <a:off x="7080050" y="1619200"/>
            <a:ext cx="1331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find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193"/>
          <p:cNvSpPr txBox="1"/>
          <p:nvPr/>
        </p:nvSpPr>
        <p:spPr>
          <a:xfrm>
            <a:off x="345875" y="1213650"/>
            <a:ext cx="3059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useful options</a:t>
            </a:r>
            <a:endParaRPr sz="2400" u="sng">
              <a:solidFill>
                <a:srgbClr val="FFEB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p193"/>
          <p:cNvSpPr txBox="1"/>
          <p:nvPr/>
        </p:nvSpPr>
        <p:spPr>
          <a:xfrm>
            <a:off x="784100" y="2120050"/>
            <a:ext cx="3423000" cy="1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-name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-type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-empty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-executable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-writable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94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95"/>
          <p:cNvSpPr txBox="1">
            <a:spLocks noGrp="1"/>
          </p:cNvSpPr>
          <p:nvPr>
            <p:ph type="title"/>
          </p:nvPr>
        </p:nvSpPr>
        <p:spPr>
          <a:xfrm>
            <a:off x="943975" y="2156400"/>
            <a:ext cx="80493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find /var/log/nginx -type f -name “*.log”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5" name="Google Shape;1505;p195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893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all log files in /var/log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96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find / -type d -name log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6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893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all directories with the name ‘log’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9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7759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Finding things</a:t>
            </a:r>
            <a:endParaRPr/>
          </a:p>
        </p:txBody>
      </p:sp>
      <p:sp>
        <p:nvSpPr>
          <p:cNvPr id="1517" name="Google Shape;1517;p197"/>
          <p:cNvSpPr txBox="1"/>
          <p:nvPr/>
        </p:nvSpPr>
        <p:spPr>
          <a:xfrm>
            <a:off x="7260575" y="1728374"/>
            <a:ext cx="1650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grep</a:t>
            </a:r>
            <a:endParaRPr sz="36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8" name="Google Shape;1518;p197"/>
          <p:cNvSpPr txBox="1"/>
          <p:nvPr/>
        </p:nvSpPr>
        <p:spPr>
          <a:xfrm>
            <a:off x="375775" y="1728375"/>
            <a:ext cx="6816300" cy="74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grep -i ‘jem’ /var/www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9" name="Google Shape;1519;p197"/>
          <p:cNvCxnSpPr/>
          <p:nvPr/>
        </p:nvCxnSpPr>
        <p:spPr>
          <a:xfrm flipH="1">
            <a:off x="972225" y="2412925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0" name="Google Shape;1520;p197"/>
          <p:cNvCxnSpPr/>
          <p:nvPr/>
        </p:nvCxnSpPr>
        <p:spPr>
          <a:xfrm flipH="1">
            <a:off x="1955875" y="2412950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197"/>
          <p:cNvCxnSpPr/>
          <p:nvPr/>
        </p:nvCxnSpPr>
        <p:spPr>
          <a:xfrm flipH="1">
            <a:off x="2206075" y="2301300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197"/>
          <p:cNvCxnSpPr/>
          <p:nvPr/>
        </p:nvCxnSpPr>
        <p:spPr>
          <a:xfrm flipH="1">
            <a:off x="2788800" y="2301300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197"/>
          <p:cNvCxnSpPr/>
          <p:nvPr/>
        </p:nvCxnSpPr>
        <p:spPr>
          <a:xfrm>
            <a:off x="952650" y="2882450"/>
            <a:ext cx="1017000" cy="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4" name="Google Shape;1524;p197"/>
          <p:cNvCxnSpPr/>
          <p:nvPr/>
        </p:nvCxnSpPr>
        <p:spPr>
          <a:xfrm rot="10800000" flipH="1">
            <a:off x="2206075" y="2755200"/>
            <a:ext cx="595200" cy="18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5" name="Google Shape;1525;p197"/>
          <p:cNvCxnSpPr/>
          <p:nvPr/>
        </p:nvCxnSpPr>
        <p:spPr>
          <a:xfrm>
            <a:off x="3122975" y="2756100"/>
            <a:ext cx="1017000" cy="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197"/>
          <p:cNvCxnSpPr/>
          <p:nvPr/>
        </p:nvCxnSpPr>
        <p:spPr>
          <a:xfrm rot="10800000" flipH="1">
            <a:off x="4493025" y="2696800"/>
            <a:ext cx="2063700" cy="291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197"/>
          <p:cNvCxnSpPr/>
          <p:nvPr/>
        </p:nvCxnSpPr>
        <p:spPr>
          <a:xfrm flipH="1">
            <a:off x="4505950" y="2267875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Google Shape;1528;p197"/>
          <p:cNvCxnSpPr/>
          <p:nvPr/>
        </p:nvCxnSpPr>
        <p:spPr>
          <a:xfrm flipH="1">
            <a:off x="6536025" y="2234475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197"/>
          <p:cNvCxnSpPr/>
          <p:nvPr/>
        </p:nvCxnSpPr>
        <p:spPr>
          <a:xfrm flipH="1">
            <a:off x="4116400" y="2289050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197"/>
          <p:cNvCxnSpPr/>
          <p:nvPr/>
        </p:nvCxnSpPr>
        <p:spPr>
          <a:xfrm flipH="1">
            <a:off x="3144125" y="2294750"/>
            <a:ext cx="9900" cy="469500"/>
          </a:xfrm>
          <a:prstGeom prst="straightConnector1">
            <a:avLst/>
          </a:prstGeom>
          <a:noFill/>
          <a:ln w="38100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197"/>
          <p:cNvSpPr txBox="1"/>
          <p:nvPr/>
        </p:nvSpPr>
        <p:spPr>
          <a:xfrm>
            <a:off x="893975" y="2823675"/>
            <a:ext cx="919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grep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2" name="Google Shape;1532;p197"/>
          <p:cNvSpPr txBox="1"/>
          <p:nvPr/>
        </p:nvSpPr>
        <p:spPr>
          <a:xfrm>
            <a:off x="1970150" y="2696800"/>
            <a:ext cx="10170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options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3" name="Google Shape;1533;p197"/>
          <p:cNvSpPr txBox="1"/>
          <p:nvPr/>
        </p:nvSpPr>
        <p:spPr>
          <a:xfrm>
            <a:off x="2932300" y="2696800"/>
            <a:ext cx="1427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search</a:t>
            </a:r>
            <a:endParaRPr sz="2000">
              <a:solidFill>
                <a:srgbClr val="CFD8D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expression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4" name="Google Shape;1534;p197"/>
          <p:cNvSpPr txBox="1"/>
          <p:nvPr/>
        </p:nvSpPr>
        <p:spPr>
          <a:xfrm>
            <a:off x="4895488" y="2696800"/>
            <a:ext cx="14271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FD8DC"/>
                </a:solidFill>
              </a:rPr>
              <a:t>directory</a:t>
            </a:r>
            <a:endParaRPr sz="2000">
              <a:solidFill>
                <a:srgbClr val="CFD8DC"/>
              </a:solidFill>
            </a:endParaRPr>
          </a:p>
        </p:txBody>
      </p:sp>
      <p:sp>
        <p:nvSpPr>
          <p:cNvPr id="1535" name="Google Shape;1535;p197"/>
          <p:cNvSpPr txBox="1"/>
          <p:nvPr/>
        </p:nvSpPr>
        <p:spPr>
          <a:xfrm>
            <a:off x="982125" y="4295325"/>
            <a:ext cx="27759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zgrep FILE</a:t>
            </a:r>
            <a:endParaRPr/>
          </a:p>
        </p:txBody>
      </p:sp>
      <p:sp>
        <p:nvSpPr>
          <p:cNvPr id="1536" name="Google Shape;1536;p197"/>
          <p:cNvSpPr txBox="1"/>
          <p:nvPr/>
        </p:nvSpPr>
        <p:spPr>
          <a:xfrm>
            <a:off x="3991750" y="4295325"/>
            <a:ext cx="32346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inside gzip file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7" name="Google Shape;1537;p197"/>
          <p:cNvSpPr/>
          <p:nvPr/>
        </p:nvSpPr>
        <p:spPr>
          <a:xfrm>
            <a:off x="736675" y="4151725"/>
            <a:ext cx="6094500" cy="793800"/>
          </a:xfrm>
          <a:prstGeom prst="rect">
            <a:avLst/>
          </a:prstGeom>
          <a:noFill/>
          <a:ln w="1905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98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Grep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99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ps aux | grep node</a:t>
            </a:r>
            <a:endParaRPr/>
          </a:p>
        </p:txBody>
      </p:sp>
      <p:sp>
        <p:nvSpPr>
          <p:cNvPr id="1548" name="Google Shape;1548;p199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running node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pic>
        <p:nvPicPr>
          <p:cNvPr id="247" name="Google Shape;2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00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0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560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Redirect</a:t>
            </a:r>
            <a:endParaRPr/>
          </a:p>
        </p:txBody>
      </p:sp>
      <p:sp>
        <p:nvSpPr>
          <p:cNvPr id="1559" name="Google Shape;1559;p201"/>
          <p:cNvSpPr txBox="1"/>
          <p:nvPr/>
        </p:nvSpPr>
        <p:spPr>
          <a:xfrm>
            <a:off x="466200" y="1240400"/>
            <a:ext cx="82116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/help {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marR="139700" lvl="0" indent="317500" algn="l" rtl="0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301 https://developer.mozilla.org/en-US/;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marR="139700" lvl="0" indent="0" algn="l" rtl="0">
              <a:lnSpc>
                <a:spcPct val="14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0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302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Subdomain</a:t>
            </a:r>
            <a:endParaRPr/>
          </a:p>
        </p:txBody>
      </p:sp>
      <p:sp>
        <p:nvSpPr>
          <p:cNvPr id="1565" name="Google Shape;1565;p202"/>
          <p:cNvSpPr txBox="1"/>
          <p:nvPr/>
        </p:nvSpPr>
        <p:spPr>
          <a:xfrm>
            <a:off x="1265200" y="1231800"/>
            <a:ext cx="6417000" cy="30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	listen 80;  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listen [::]80; # IPV6 notation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server_name test.jemisthe.best;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location /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proxy_pass http://localhost:3000;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0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302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Nginx - Gzip</a:t>
            </a:r>
            <a:endParaRPr/>
          </a:p>
        </p:txBody>
      </p:sp>
      <p:pic>
        <p:nvPicPr>
          <p:cNvPr id="1571" name="Google Shape;1571;p203" descr="Screenshot 2017-10-14 17.36.22.png"/>
          <p:cNvPicPr preferRelativeResize="0"/>
          <p:nvPr/>
        </p:nvPicPr>
        <p:blipFill rotWithShape="1">
          <a:blip r:embed="rId3">
            <a:alphaModFix/>
          </a:blip>
          <a:srcRect l="9966" t="6235"/>
          <a:stretch/>
        </p:blipFill>
        <p:spPr>
          <a:xfrm>
            <a:off x="2304250" y="1536000"/>
            <a:ext cx="4535475" cy="34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203"/>
          <p:cNvSpPr txBox="1"/>
          <p:nvPr/>
        </p:nvSpPr>
        <p:spPr>
          <a:xfrm>
            <a:off x="2304250" y="913200"/>
            <a:ext cx="44085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/etc/nginx/nginx.conf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0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20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2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579" name="Google Shape;1579;p204"/>
          <p:cNvSpPr txBox="1"/>
          <p:nvPr/>
        </p:nvSpPr>
        <p:spPr>
          <a:xfrm>
            <a:off x="975250" y="2826400"/>
            <a:ext cx="2184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Security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0" name="Google Shape;1580;p204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Controlling access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Securing applications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Firewalls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Permissions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Upgrade NodeJS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20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06"/>
          <p:cNvSpPr txBox="1">
            <a:spLocks noGrp="1"/>
          </p:cNvSpPr>
          <p:nvPr>
            <p:ph type="title"/>
          </p:nvPr>
        </p:nvSpPr>
        <p:spPr>
          <a:xfrm>
            <a:off x="1180650" y="215640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$ sudo cat /var/log/auth.log</a:t>
            </a:r>
            <a:endParaRPr sz="2100"/>
          </a:p>
        </p:txBody>
      </p:sp>
      <p:sp>
        <p:nvSpPr>
          <p:cNvPr id="1591" name="Google Shape;1591;p206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Read auth.log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0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597" name="Google Shape;1597;p207"/>
          <p:cNvSpPr txBox="1">
            <a:spLocks noGrp="1"/>
          </p:cNvSpPr>
          <p:nvPr>
            <p:ph type="body" idx="2"/>
          </p:nvPr>
        </p:nvSpPr>
        <p:spPr>
          <a:xfrm>
            <a:off x="1686450" y="2027250"/>
            <a:ext cx="6088500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could someone do if they gained </a:t>
            </a:r>
            <a:r>
              <a:rPr lang="en" sz="3000" strike="sngStrike"/>
              <a:t>root</a:t>
            </a:r>
            <a:r>
              <a:rPr lang="en" sz="3000"/>
              <a:t> access to your server?</a:t>
            </a:r>
            <a:endParaRPr sz="30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0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603" name="Google Shape;1603;p208"/>
          <p:cNvSpPr txBox="1">
            <a:spLocks noGrp="1"/>
          </p:cNvSpPr>
          <p:nvPr>
            <p:ph type="body" idx="2"/>
          </p:nvPr>
        </p:nvSpPr>
        <p:spPr>
          <a:xfrm>
            <a:off x="1126550" y="1438825"/>
            <a:ext cx="5603700" cy="21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SSH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Firewalls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 factor authentication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VPN</a:t>
            </a:r>
            <a:endParaRPr sz="24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209"/>
          <p:cNvSpPr txBox="1">
            <a:spLocks noGrp="1"/>
          </p:cNvSpPr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sp>
        <p:nvSpPr>
          <p:cNvPr id="253" name="Google Shape;253;p48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Shell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" name="Google Shape;254;p48"/>
          <p:cNvSpPr txBox="1"/>
          <p:nvPr/>
        </p:nvSpPr>
        <p:spPr>
          <a:xfrm>
            <a:off x="217750" y="1334125"/>
            <a:ext cx="45762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 interpreter to interface with system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48"/>
          <p:cNvSpPr txBox="1"/>
          <p:nvPr/>
        </p:nvSpPr>
        <p:spPr>
          <a:xfrm>
            <a:off x="5409725" y="33487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Terminal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48"/>
          <p:cNvSpPr txBox="1"/>
          <p:nvPr/>
        </p:nvSpPr>
        <p:spPr>
          <a:xfrm>
            <a:off x="217750" y="3108125"/>
            <a:ext cx="43542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Runs shell applications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1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32277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Updates</a:t>
            </a:r>
            <a:endParaRPr/>
          </a:p>
        </p:txBody>
      </p:sp>
      <p:sp>
        <p:nvSpPr>
          <p:cNvPr id="1614" name="Google Shape;1614;p210"/>
          <p:cNvSpPr txBox="1">
            <a:spLocks noGrp="1"/>
          </p:cNvSpPr>
          <p:nvPr>
            <p:ph type="title" idx="4294967295"/>
          </p:nvPr>
        </p:nvSpPr>
        <p:spPr>
          <a:xfrm>
            <a:off x="893250" y="1646575"/>
            <a:ext cx="6782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sudo apt install unattended-upgrades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5" name="Google Shape;1615;p210"/>
          <p:cNvSpPr txBox="1">
            <a:spLocks noGrp="1"/>
          </p:cNvSpPr>
          <p:nvPr>
            <p:ph type="subTitle" idx="1"/>
          </p:nvPr>
        </p:nvSpPr>
        <p:spPr>
          <a:xfrm>
            <a:off x="1004825" y="13594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unattended upgrades</a:t>
            </a:r>
            <a:endParaRPr/>
          </a:p>
        </p:txBody>
      </p:sp>
      <p:sp>
        <p:nvSpPr>
          <p:cNvPr id="1616" name="Google Shape;1616;p210"/>
          <p:cNvSpPr txBox="1">
            <a:spLocks noGrp="1"/>
          </p:cNvSpPr>
          <p:nvPr>
            <p:ph type="title" idx="4294967295"/>
          </p:nvPr>
        </p:nvSpPr>
        <p:spPr>
          <a:xfrm>
            <a:off x="942325" y="3017175"/>
            <a:ext cx="80883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cat /etc/apt/apt.conf.d/50unattended-upgrades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7" name="Google Shape;1617;p210"/>
          <p:cNvSpPr txBox="1">
            <a:spLocks noGrp="1"/>
          </p:cNvSpPr>
          <p:nvPr>
            <p:ph type="subTitle" idx="1"/>
          </p:nvPr>
        </p:nvSpPr>
        <p:spPr>
          <a:xfrm>
            <a:off x="1070050" y="27398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View conf file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11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1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28" name="Google Shape;1628;p212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Firewall</a:t>
            </a:r>
            <a:endParaRPr sz="3000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9" name="Google Shape;1629;p212"/>
          <p:cNvSpPr txBox="1"/>
          <p:nvPr/>
        </p:nvSpPr>
        <p:spPr>
          <a:xfrm>
            <a:off x="217750" y="1745400"/>
            <a:ext cx="5177700" cy="16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“A network security device that monitors incoming and outgoing network traffic and decides whether to allow or block specific traffic based on a defined set of security rules.”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0" name="Google Shape;1630;p212"/>
          <p:cNvSpPr txBox="1"/>
          <p:nvPr/>
        </p:nvSpPr>
        <p:spPr>
          <a:xfrm>
            <a:off x="274850" y="3896900"/>
            <a:ext cx="5820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https://www.cisco.com/c/en/us/products/security/firewalls/what-is-a-firewall.html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pic>
        <p:nvPicPr>
          <p:cNvPr id="1636" name="Google Shape;1636;p213"/>
          <p:cNvPicPr preferRelativeResize="0"/>
          <p:nvPr/>
        </p:nvPicPr>
        <p:blipFill rotWithShape="1">
          <a:blip r:embed="rId3">
            <a:alphaModFix/>
          </a:blip>
          <a:srcRect l="16019" t="19629" r="12177" b="24429"/>
          <a:stretch/>
        </p:blipFill>
        <p:spPr>
          <a:xfrm>
            <a:off x="2148350" y="814750"/>
            <a:ext cx="4847289" cy="37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14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nmap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15"/>
          <p:cNvSpPr txBox="1">
            <a:spLocks noGrp="1"/>
          </p:cNvSpPr>
          <p:nvPr>
            <p:ph type="title"/>
          </p:nvPr>
        </p:nvSpPr>
        <p:spPr>
          <a:xfrm>
            <a:off x="1180650" y="1441725"/>
            <a:ext cx="6782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man nmap</a:t>
            </a:r>
            <a:endParaRPr/>
          </a:p>
        </p:txBody>
      </p:sp>
      <p:sp>
        <p:nvSpPr>
          <p:cNvPr id="1647" name="Google Shape;1647;p215"/>
          <p:cNvSpPr txBox="1">
            <a:spLocks noGrp="1"/>
          </p:cNvSpPr>
          <p:nvPr>
            <p:ph type="title"/>
          </p:nvPr>
        </p:nvSpPr>
        <p:spPr>
          <a:xfrm>
            <a:off x="1180650" y="2535775"/>
            <a:ext cx="6782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nmap YOUR_SERVER_IP_ADDRESS</a:t>
            </a:r>
            <a:endParaRPr/>
          </a:p>
        </p:txBody>
      </p:sp>
      <p:sp>
        <p:nvSpPr>
          <p:cNvPr id="1648" name="Google Shape;1648;p215"/>
          <p:cNvSpPr txBox="1">
            <a:spLocks noGrp="1"/>
          </p:cNvSpPr>
          <p:nvPr>
            <p:ph type="title"/>
          </p:nvPr>
        </p:nvSpPr>
        <p:spPr>
          <a:xfrm>
            <a:off x="1180650" y="6110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nmap</a:t>
            </a:r>
            <a:endParaRPr/>
          </a:p>
        </p:txBody>
      </p:sp>
      <p:sp>
        <p:nvSpPr>
          <p:cNvPr id="1649" name="Google Shape;1649;p215"/>
          <p:cNvSpPr txBox="1">
            <a:spLocks noGrp="1"/>
          </p:cNvSpPr>
          <p:nvPr>
            <p:ph type="subTitle" idx="1"/>
          </p:nvPr>
        </p:nvSpPr>
        <p:spPr>
          <a:xfrm>
            <a:off x="1248125" y="3199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nmap</a:t>
            </a:r>
            <a:endParaRPr/>
          </a:p>
        </p:txBody>
      </p:sp>
      <p:sp>
        <p:nvSpPr>
          <p:cNvPr id="1650" name="Google Shape;1650;p215"/>
          <p:cNvSpPr txBox="1">
            <a:spLocks noGrp="1"/>
          </p:cNvSpPr>
          <p:nvPr>
            <p:ph type="subTitle" idx="1"/>
          </p:nvPr>
        </p:nvSpPr>
        <p:spPr>
          <a:xfrm>
            <a:off x="1292225" y="22486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nmap</a:t>
            </a:r>
            <a:endParaRPr/>
          </a:p>
        </p:txBody>
      </p:sp>
      <p:sp>
        <p:nvSpPr>
          <p:cNvPr id="1651" name="Google Shape;1651;p215"/>
          <p:cNvSpPr txBox="1">
            <a:spLocks noGrp="1"/>
          </p:cNvSpPr>
          <p:nvPr>
            <p:ph type="title"/>
          </p:nvPr>
        </p:nvSpPr>
        <p:spPr>
          <a:xfrm>
            <a:off x="1180650" y="36298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nmap -sV YOUR_SERVER_IP_ADDRESS</a:t>
            </a:r>
            <a:endParaRPr/>
          </a:p>
        </p:txBody>
      </p:sp>
      <p:sp>
        <p:nvSpPr>
          <p:cNvPr id="1652" name="Google Shape;1652;p215"/>
          <p:cNvSpPr txBox="1">
            <a:spLocks noGrp="1"/>
          </p:cNvSpPr>
          <p:nvPr>
            <p:ph type="subTitle" idx="1"/>
          </p:nvPr>
        </p:nvSpPr>
        <p:spPr>
          <a:xfrm>
            <a:off x="1292225" y="3342650"/>
            <a:ext cx="52557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nmap with more service/version info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216"/>
          <p:cNvPicPr preferRelativeResize="0"/>
          <p:nvPr/>
        </p:nvPicPr>
        <p:blipFill rotWithShape="1">
          <a:blip r:embed="rId3">
            <a:alphaModFix/>
          </a:blip>
          <a:srcRect t="12663"/>
          <a:stretch/>
        </p:blipFill>
        <p:spPr>
          <a:xfrm>
            <a:off x="195725" y="1412899"/>
            <a:ext cx="8839202" cy="23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1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63" name="Google Shape;1663;p217"/>
          <p:cNvSpPr txBox="1"/>
          <p:nvPr/>
        </p:nvSpPr>
        <p:spPr>
          <a:xfrm>
            <a:off x="5414175" y="12537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4" name="Google Shape;1664;p217"/>
          <p:cNvSpPr txBox="1"/>
          <p:nvPr/>
        </p:nvSpPr>
        <p:spPr>
          <a:xfrm>
            <a:off x="222214" y="1168825"/>
            <a:ext cx="37434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endpoint that maps to a specific process or network service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1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70" name="Google Shape;1670;p218"/>
          <p:cNvSpPr txBox="1">
            <a:spLocks noGrp="1"/>
          </p:cNvSpPr>
          <p:nvPr>
            <p:ph type="title" idx="4294967295"/>
          </p:nvPr>
        </p:nvSpPr>
        <p:spPr>
          <a:xfrm>
            <a:off x="2413950" y="802875"/>
            <a:ext cx="43161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less /etc/services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71" name="Google Shape;1671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50" y="2006575"/>
            <a:ext cx="5347322" cy="28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1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77" name="Google Shape;1677;p219"/>
          <p:cNvSpPr txBox="1">
            <a:spLocks noGrp="1"/>
          </p:cNvSpPr>
          <p:nvPr>
            <p:ph type="title" idx="4294967295"/>
          </p:nvPr>
        </p:nvSpPr>
        <p:spPr>
          <a:xfrm>
            <a:off x="1403675" y="2221225"/>
            <a:ext cx="66159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iptables -p tcp --dport 80 -j REJECT</a:t>
            </a:r>
            <a:endParaRPr sz="2400">
              <a:solidFill>
                <a:srgbClr val="EEFF4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Shells</a:t>
            </a:r>
            <a:endParaRPr/>
          </a:p>
        </p:txBody>
      </p:sp>
      <p:sp>
        <p:nvSpPr>
          <p:cNvPr id="262" name="Google Shape;262;p49"/>
          <p:cNvSpPr/>
          <p:nvPr/>
        </p:nvSpPr>
        <p:spPr>
          <a:xfrm>
            <a:off x="376925" y="1374925"/>
            <a:ext cx="1882200" cy="6861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shell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3371175" y="1374925"/>
            <a:ext cx="1882200" cy="6861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49"/>
          <p:cNvSpPr/>
          <p:nvPr/>
        </p:nvSpPr>
        <p:spPr>
          <a:xfrm>
            <a:off x="6282550" y="1374925"/>
            <a:ext cx="1882200" cy="6861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kernel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5" name="Google Shape;265;p49"/>
          <p:cNvCxnSpPr/>
          <p:nvPr/>
        </p:nvCxnSpPr>
        <p:spPr>
          <a:xfrm>
            <a:off x="2478544" y="1717963"/>
            <a:ext cx="673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49"/>
          <p:cNvCxnSpPr/>
          <p:nvPr/>
        </p:nvCxnSpPr>
        <p:spPr>
          <a:xfrm>
            <a:off x="5431357" y="1695488"/>
            <a:ext cx="673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49"/>
          <p:cNvSpPr txBox="1">
            <a:spLocks noGrp="1"/>
          </p:cNvSpPr>
          <p:nvPr>
            <p:ph type="title" idx="4294967295"/>
          </p:nvPr>
        </p:nvSpPr>
        <p:spPr>
          <a:xfrm>
            <a:off x="376925" y="4412100"/>
            <a:ext cx="2082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echo $0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9"/>
          <p:cNvSpPr txBox="1">
            <a:spLocks noGrp="1"/>
          </p:cNvSpPr>
          <p:nvPr>
            <p:ph type="subTitle" idx="1"/>
          </p:nvPr>
        </p:nvSpPr>
        <p:spPr>
          <a:xfrm>
            <a:off x="376925" y="4087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Show current shell</a:t>
            </a:r>
            <a:endParaRPr sz="18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22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83" name="Google Shape;1683;p220"/>
          <p:cNvSpPr txBox="1"/>
          <p:nvPr/>
        </p:nvSpPr>
        <p:spPr>
          <a:xfrm>
            <a:off x="5414188" y="19604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ufw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4" name="Google Shape;1684;p220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uncomplicated firewall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2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690" name="Google Shape;1690;p221"/>
          <p:cNvSpPr txBox="1">
            <a:spLocks noGrp="1"/>
          </p:cNvSpPr>
          <p:nvPr>
            <p:ph type="title" idx="4294967295"/>
          </p:nvPr>
        </p:nvSpPr>
        <p:spPr>
          <a:xfrm>
            <a:off x="2103350" y="2260500"/>
            <a:ext cx="39726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$ ufw </a:t>
            </a:r>
            <a:r>
              <a:rPr lang="en" sz="4000">
                <a:solidFill>
                  <a:srgbClr val="039BE5"/>
                </a:solidFill>
              </a:rPr>
              <a:t>allow</a:t>
            </a:r>
            <a:r>
              <a:rPr lang="en" sz="4000"/>
              <a:t> </a:t>
            </a:r>
            <a:r>
              <a:rPr lang="en" sz="4000">
                <a:solidFill>
                  <a:srgbClr val="EEFF41"/>
                </a:solidFill>
              </a:rPr>
              <a:t>ssh</a:t>
            </a:r>
            <a:endParaRPr sz="4000">
              <a:solidFill>
                <a:srgbClr val="EEFF41"/>
              </a:solidFill>
            </a:endParaRPr>
          </a:p>
        </p:txBody>
      </p:sp>
      <p:sp>
        <p:nvSpPr>
          <p:cNvPr id="1691" name="Google Shape;1691;p221"/>
          <p:cNvSpPr txBox="1"/>
          <p:nvPr/>
        </p:nvSpPr>
        <p:spPr>
          <a:xfrm>
            <a:off x="3479975" y="2883000"/>
            <a:ext cx="14769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deny</a:t>
            </a:r>
            <a:endParaRPr sz="40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reject</a:t>
            </a:r>
            <a:endParaRPr sz="40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2" name="Google Shape;1692;p221"/>
          <p:cNvSpPr txBox="1"/>
          <p:nvPr/>
        </p:nvSpPr>
        <p:spPr>
          <a:xfrm>
            <a:off x="4706975" y="1121700"/>
            <a:ext cx="14769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EFF41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endParaRPr sz="4000">
              <a:solidFill>
                <a:srgbClr val="EEFF4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EFF41"/>
                </a:solidFill>
                <a:latin typeface="Proxima Nova"/>
                <a:ea typeface="Proxima Nova"/>
                <a:cs typeface="Proxima Nova"/>
                <a:sym typeface="Proxima Nova"/>
              </a:rPr>
              <a:t>https</a:t>
            </a:r>
            <a:endParaRPr sz="4000">
              <a:solidFill>
                <a:srgbClr val="EEFF4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22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ufw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23"/>
          <p:cNvSpPr txBox="1">
            <a:spLocks noGrp="1"/>
          </p:cNvSpPr>
          <p:nvPr>
            <p:ph type="title"/>
          </p:nvPr>
        </p:nvSpPr>
        <p:spPr>
          <a:xfrm>
            <a:off x="1180650" y="2197275"/>
            <a:ext cx="6782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ufw allow ssh</a:t>
            </a:r>
            <a:endParaRPr/>
          </a:p>
        </p:txBody>
      </p:sp>
      <p:sp>
        <p:nvSpPr>
          <p:cNvPr id="1703" name="Google Shape;1703;p223"/>
          <p:cNvSpPr txBox="1">
            <a:spLocks noGrp="1"/>
          </p:cNvSpPr>
          <p:nvPr>
            <p:ph type="title"/>
          </p:nvPr>
        </p:nvSpPr>
        <p:spPr>
          <a:xfrm>
            <a:off x="1180650" y="7975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ufw status</a:t>
            </a:r>
            <a:endParaRPr/>
          </a:p>
        </p:txBody>
      </p:sp>
      <p:sp>
        <p:nvSpPr>
          <p:cNvPr id="1704" name="Google Shape;1704;p223"/>
          <p:cNvSpPr txBox="1">
            <a:spLocks noGrp="1"/>
          </p:cNvSpPr>
          <p:nvPr>
            <p:ph type="subTitle" idx="1"/>
          </p:nvPr>
        </p:nvSpPr>
        <p:spPr>
          <a:xfrm>
            <a:off x="1248125" y="5064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Check firewall status</a:t>
            </a:r>
            <a:endParaRPr/>
          </a:p>
        </p:txBody>
      </p:sp>
      <p:sp>
        <p:nvSpPr>
          <p:cNvPr id="1705" name="Google Shape;1705;p223"/>
          <p:cNvSpPr txBox="1">
            <a:spLocks noGrp="1"/>
          </p:cNvSpPr>
          <p:nvPr>
            <p:ph type="subTitle" idx="1"/>
          </p:nvPr>
        </p:nvSpPr>
        <p:spPr>
          <a:xfrm>
            <a:off x="1292225" y="19101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 ssh</a:t>
            </a:r>
            <a:endParaRPr/>
          </a:p>
        </p:txBody>
      </p:sp>
      <p:sp>
        <p:nvSpPr>
          <p:cNvPr id="1706" name="Google Shape;1706;p223"/>
          <p:cNvSpPr txBox="1">
            <a:spLocks noGrp="1"/>
          </p:cNvSpPr>
          <p:nvPr>
            <p:ph type="title"/>
          </p:nvPr>
        </p:nvSpPr>
        <p:spPr>
          <a:xfrm>
            <a:off x="1180650" y="3600925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ufw enable</a:t>
            </a:r>
            <a:endParaRPr/>
          </a:p>
        </p:txBody>
      </p:sp>
      <p:sp>
        <p:nvSpPr>
          <p:cNvPr id="1707" name="Google Shape;1707;p223"/>
          <p:cNvSpPr txBox="1">
            <a:spLocks noGrp="1"/>
          </p:cNvSpPr>
          <p:nvPr>
            <p:ph type="subTitle" idx="1"/>
          </p:nvPr>
        </p:nvSpPr>
        <p:spPr>
          <a:xfrm>
            <a:off x="1292225" y="3313750"/>
            <a:ext cx="52557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Enable firewall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00" y="1347875"/>
            <a:ext cx="6905200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25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would you create a ufw rule to block all HTTP connections?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26"/>
          <p:cNvSpPr txBox="1"/>
          <p:nvPr/>
        </p:nvSpPr>
        <p:spPr>
          <a:xfrm>
            <a:off x="2225400" y="2041250"/>
            <a:ext cx="46932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sudo ufw reject http</a:t>
            </a:r>
            <a:endParaRPr sz="2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2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Permissions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2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Permissions</a:t>
            </a:r>
            <a:endParaRPr/>
          </a:p>
        </p:txBody>
      </p:sp>
      <p:pic>
        <p:nvPicPr>
          <p:cNvPr id="1733" name="Google Shape;1733;p228" descr="Screenshot 2017-10-15 19.25.21.png"/>
          <p:cNvPicPr preferRelativeResize="0"/>
          <p:nvPr/>
        </p:nvPicPr>
        <p:blipFill rotWithShape="1">
          <a:blip r:embed="rId3">
            <a:alphaModFix/>
          </a:blip>
          <a:srcRect t="4689"/>
          <a:stretch/>
        </p:blipFill>
        <p:spPr>
          <a:xfrm>
            <a:off x="1410550" y="788275"/>
            <a:ext cx="6580150" cy="38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228"/>
          <p:cNvSpPr txBox="1"/>
          <p:nvPr/>
        </p:nvSpPr>
        <p:spPr>
          <a:xfrm>
            <a:off x="2257500" y="4795625"/>
            <a:ext cx="417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https://isabelcastillo.com/linux-chmod-permissions-cheat-sheet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29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Upgrade node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" y="0"/>
            <a:ext cx="43880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/>
          <p:nvPr/>
        </p:nvSpPr>
        <p:spPr>
          <a:xfrm>
            <a:off x="4492450" y="1549450"/>
            <a:ext cx="2663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Jem Young</a:t>
            </a:r>
            <a:endParaRPr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30"/>
          <p:cNvSpPr txBox="1"/>
          <p:nvPr/>
        </p:nvSpPr>
        <p:spPr>
          <a:xfrm>
            <a:off x="4572000" y="2281000"/>
            <a:ext cx="26634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hlink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@jemyoung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30"/>
          <p:cNvSpPr txBox="1"/>
          <p:nvPr/>
        </p:nvSpPr>
        <p:spPr>
          <a:xfrm>
            <a:off x="4572000" y="2943825"/>
            <a:ext cx="44487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Senior Software Engineer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230"/>
          <p:cNvSpPr txBox="1">
            <a:spLocks noGrp="1"/>
          </p:cNvSpPr>
          <p:nvPr>
            <p:ph type="title"/>
          </p:nvPr>
        </p:nvSpPr>
        <p:spPr>
          <a:xfrm>
            <a:off x="808525" y="94910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curl -sL https://deb.nodesource.com/setup_10.x -o nodesource_setup.sh</a:t>
            </a:r>
            <a:endParaRPr sz="1800"/>
          </a:p>
        </p:txBody>
      </p:sp>
      <p:sp>
        <p:nvSpPr>
          <p:cNvPr id="1745" name="Google Shape;1745;p230"/>
          <p:cNvSpPr txBox="1">
            <a:spLocks noGrp="1"/>
          </p:cNvSpPr>
          <p:nvPr>
            <p:ph type="subTitle" idx="1"/>
          </p:nvPr>
        </p:nvSpPr>
        <p:spPr>
          <a:xfrm>
            <a:off x="886825" y="542000"/>
            <a:ext cx="60678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Download setup script from nodesource</a:t>
            </a:r>
            <a:endParaRPr/>
          </a:p>
        </p:txBody>
      </p:sp>
      <p:sp>
        <p:nvSpPr>
          <p:cNvPr id="1746" name="Google Shape;1746;p230"/>
          <p:cNvSpPr txBox="1">
            <a:spLocks noGrp="1"/>
          </p:cNvSpPr>
          <p:nvPr>
            <p:ph type="title"/>
          </p:nvPr>
        </p:nvSpPr>
        <p:spPr>
          <a:xfrm>
            <a:off x="849875" y="2325350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sudo bash nodesource_setup.sh</a:t>
            </a:r>
            <a:endParaRPr sz="1800"/>
          </a:p>
        </p:txBody>
      </p:sp>
      <p:sp>
        <p:nvSpPr>
          <p:cNvPr id="1747" name="Google Shape;1747;p230"/>
          <p:cNvSpPr txBox="1">
            <a:spLocks noGrp="1"/>
          </p:cNvSpPr>
          <p:nvPr>
            <p:ph type="subTitle" idx="1"/>
          </p:nvPr>
        </p:nvSpPr>
        <p:spPr>
          <a:xfrm>
            <a:off x="928175" y="1918250"/>
            <a:ext cx="60678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script</a:t>
            </a:r>
            <a:endParaRPr/>
          </a:p>
        </p:txBody>
      </p:sp>
      <p:sp>
        <p:nvSpPr>
          <p:cNvPr id="1748" name="Google Shape;1748;p230"/>
          <p:cNvSpPr txBox="1">
            <a:spLocks noGrp="1"/>
          </p:cNvSpPr>
          <p:nvPr>
            <p:ph type="title"/>
          </p:nvPr>
        </p:nvSpPr>
        <p:spPr>
          <a:xfrm>
            <a:off x="849875" y="3544475"/>
            <a:ext cx="67827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$ sudo apt install nodejs</a:t>
            </a:r>
            <a:endParaRPr sz="1800"/>
          </a:p>
        </p:txBody>
      </p:sp>
      <p:sp>
        <p:nvSpPr>
          <p:cNvPr id="1749" name="Google Shape;1749;p230"/>
          <p:cNvSpPr txBox="1">
            <a:spLocks noGrp="1"/>
          </p:cNvSpPr>
          <p:nvPr>
            <p:ph type="subTitle" idx="1"/>
          </p:nvPr>
        </p:nvSpPr>
        <p:spPr>
          <a:xfrm>
            <a:off x="928175" y="3137375"/>
            <a:ext cx="60678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nodejs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3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32277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Application Updates</a:t>
            </a:r>
            <a:endParaRPr/>
          </a:p>
        </p:txBody>
      </p:sp>
      <p:sp>
        <p:nvSpPr>
          <p:cNvPr id="1755" name="Google Shape;1755;p231"/>
          <p:cNvSpPr txBox="1">
            <a:spLocks noGrp="1"/>
          </p:cNvSpPr>
          <p:nvPr>
            <p:ph type="title" idx="4294967295"/>
          </p:nvPr>
        </p:nvSpPr>
        <p:spPr>
          <a:xfrm>
            <a:off x="893250" y="1646575"/>
            <a:ext cx="6782700" cy="6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sudo npm update -g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6" name="Google Shape;1756;p231"/>
          <p:cNvSpPr txBox="1">
            <a:spLocks noGrp="1"/>
          </p:cNvSpPr>
          <p:nvPr>
            <p:ph type="subTitle" idx="1"/>
          </p:nvPr>
        </p:nvSpPr>
        <p:spPr>
          <a:xfrm>
            <a:off x="1004825" y="13594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Update outdated packages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32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32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3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763" name="Google Shape;1763;p232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HTTP/*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4" name="Google Shape;1764;p232"/>
          <p:cNvSpPr txBox="1"/>
          <p:nvPr/>
        </p:nvSpPr>
        <p:spPr>
          <a:xfrm>
            <a:off x="4749000" y="1647300"/>
            <a:ext cx="40476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Status codes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Certbot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HTTP/2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HTTP/3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233"/>
          <p:cNvSpPr txBox="1">
            <a:spLocks noGrp="1"/>
          </p:cNvSpPr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23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75" name="Google Shape;1775;p234"/>
          <p:cNvSpPr txBox="1"/>
          <p:nvPr/>
        </p:nvSpPr>
        <p:spPr>
          <a:xfrm>
            <a:off x="5414188" y="19604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6" name="Google Shape;1776;p234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hypertext transport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35"/>
          <p:cNvSpPr/>
          <p:nvPr/>
        </p:nvSpPr>
        <p:spPr>
          <a:xfrm>
            <a:off x="539875" y="1649050"/>
            <a:ext cx="8019600" cy="14820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3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83" name="Google Shape;1783;p235"/>
          <p:cNvSpPr txBox="1"/>
          <p:nvPr/>
        </p:nvSpPr>
        <p:spPr>
          <a:xfrm>
            <a:off x="353349" y="2001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4" name="Google Shape;1784;p235"/>
          <p:cNvSpPr txBox="1"/>
          <p:nvPr/>
        </p:nvSpPr>
        <p:spPr>
          <a:xfrm>
            <a:off x="6519349" y="2001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85" name="Google Shape;1785;p235"/>
          <p:cNvCxnSpPr/>
          <p:nvPr/>
        </p:nvCxnSpPr>
        <p:spPr>
          <a:xfrm rot="10800000" flipH="1">
            <a:off x="2430101" y="2150812"/>
            <a:ext cx="37791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6" name="Google Shape;1786;p235"/>
          <p:cNvCxnSpPr/>
          <p:nvPr/>
        </p:nvCxnSpPr>
        <p:spPr>
          <a:xfrm flipH="1">
            <a:off x="2424400" y="2571750"/>
            <a:ext cx="3784800" cy="99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7" name="Google Shape;1787;p235"/>
          <p:cNvSpPr txBox="1"/>
          <p:nvPr/>
        </p:nvSpPr>
        <p:spPr>
          <a:xfrm>
            <a:off x="3576175" y="10790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23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793" name="Google Shape;1793;p236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4" name="Google Shape;1794;p236"/>
          <p:cNvSpPr txBox="1"/>
          <p:nvPr/>
        </p:nvSpPr>
        <p:spPr>
          <a:xfrm>
            <a:off x="217750" y="1227025"/>
            <a:ext cx="5987700" cy="29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jemisthe.best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Mozilla/5.0 (Macintosh; Intel Mac OS X 10_14_5) AppleWebKit/537.36 (KHTML, like Gecko) Chrome/76.0.3809.132 Safari/537.36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Accept-Encoding: gzip, br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en,en-US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237"/>
          <p:cNvSpPr txBox="1">
            <a:spLocks noGrp="1"/>
          </p:cNvSpPr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3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05" name="Google Shape;1805;p238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3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6" name="Google Shape;1806;p238"/>
          <p:cNvSpPr txBox="1"/>
          <p:nvPr/>
        </p:nvSpPr>
        <p:spPr>
          <a:xfrm>
            <a:off x="217750" y="1227025"/>
            <a:ext cx="5987700" cy="29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 HTTP/1.1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jemisthe.best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Mozilla/5.0 (Macintosh; Intel Mac OS X 10_14_5) AppleWebKit/537.36 (KHTML, like Gecko) Chrome/76.0.3809.132 Safari/537.36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text/html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Accept-Encoding: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gzip, br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en,en-US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3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12" name="Google Shape;1812;p239"/>
          <p:cNvSpPr txBox="1"/>
          <p:nvPr/>
        </p:nvSpPr>
        <p:spPr>
          <a:xfrm>
            <a:off x="2300351" y="94127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headers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13" name="Google Shape;1813;p239"/>
          <p:cNvGraphicFramePr/>
          <p:nvPr/>
        </p:nvGraphicFramePr>
        <p:xfrm>
          <a:off x="729788" y="151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{46B9BA2F-3433-433F-BCB8-E8573B025FD1}</a:tableStyleId>
              </a:tblPr>
              <a:tblGrid>
                <a:gridCol w="265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User-agent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requesting device type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Accept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the device will handle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Accept-language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Browser languages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Content-type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type of media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Set-cookie</a:t>
                      </a:r>
                      <a:endParaRPr sz="2200">
                        <a:solidFill>
                          <a:schemeClr val="accent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Sets stateful information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X-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Typically used for custom headers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79" name="Google Shape;279;p51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Internet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217750" y="1989025"/>
            <a:ext cx="42648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system of globally interconnected devices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4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819" name="Google Shape;1819;p240"/>
          <p:cNvSpPr txBox="1"/>
          <p:nvPr/>
        </p:nvSpPr>
        <p:spPr>
          <a:xfrm>
            <a:off x="6896649" y="2286750"/>
            <a:ext cx="19470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response</a:t>
            </a:r>
            <a:endParaRPr sz="3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0" name="Google Shape;1820;p240"/>
          <p:cNvSpPr txBox="1"/>
          <p:nvPr/>
        </p:nvSpPr>
        <p:spPr>
          <a:xfrm>
            <a:off x="217750" y="1825800"/>
            <a:ext cx="56226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nginx/1.14.0 (Ubuntu)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Wed, 25 Sep 2019 02:13:13 GMT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text/html; charset=utf-8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</a:t>
            </a:r>
            <a:r>
              <a:rPr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21" name="Google Shape;1821;p240"/>
          <p:cNvCxnSpPr/>
          <p:nvPr/>
        </p:nvCxnSpPr>
        <p:spPr>
          <a:xfrm>
            <a:off x="1717775" y="961950"/>
            <a:ext cx="19500" cy="893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41"/>
          <p:cNvSpPr txBox="1">
            <a:spLocks noGrp="1"/>
          </p:cNvSpPr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Codes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4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sp>
        <p:nvSpPr>
          <p:cNvPr id="1832" name="Google Shape;1832;p242"/>
          <p:cNvSpPr txBox="1"/>
          <p:nvPr/>
        </p:nvSpPr>
        <p:spPr>
          <a:xfrm>
            <a:off x="5414200" y="1960450"/>
            <a:ext cx="35076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HTTP Status Code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3" name="Google Shape;1833;p242"/>
          <p:cNvSpPr txBox="1"/>
          <p:nvPr/>
        </p:nvSpPr>
        <p:spPr>
          <a:xfrm>
            <a:off x="222213" y="187555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Indicates the status of an HTTP request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4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graphicFrame>
        <p:nvGraphicFramePr>
          <p:cNvPr id="1839" name="Google Shape;1839;p243"/>
          <p:cNvGraphicFramePr/>
          <p:nvPr/>
        </p:nvGraphicFramePr>
        <p:xfrm>
          <a:off x="1742675" y="151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{46B9BA2F-3433-433F-BCB8-E8573B025FD1}</a:tableStyleId>
              </a:tblPr>
              <a:tblGrid>
                <a:gridCol w="148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OK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301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Moved permanently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302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Found (temporary redirect)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401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Not authorized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500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Internal server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4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Status Codes</a:t>
            </a:r>
            <a:endParaRPr/>
          </a:p>
        </p:txBody>
      </p:sp>
      <p:graphicFrame>
        <p:nvGraphicFramePr>
          <p:cNvPr id="1845" name="Google Shape;1845;p244"/>
          <p:cNvGraphicFramePr/>
          <p:nvPr/>
        </p:nvGraphicFramePr>
        <p:xfrm>
          <a:off x="26531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{46B9BA2F-3433-433F-BCB8-E8573B025FD1}</a:tableStyleId>
              </a:tblPr>
              <a:tblGrid>
                <a:gridCol w="10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1xx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Information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2xx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Success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3xx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Redirect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4xx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Client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5xx</a:t>
                      </a:r>
                      <a:endParaRPr sz="2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Server error</a:t>
                      </a:r>
                      <a:endParaRPr sz="2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45"/>
          <p:cNvSpPr txBox="1"/>
          <p:nvPr/>
        </p:nvSpPr>
        <p:spPr>
          <a:xfrm>
            <a:off x="1789649" y="14972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proper status code for a successful POST request?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6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Headers and Status Codes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47"/>
          <p:cNvSpPr txBox="1"/>
          <p:nvPr/>
        </p:nvSpPr>
        <p:spPr>
          <a:xfrm>
            <a:off x="1789649" y="996675"/>
            <a:ext cx="5564700" cy="19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app, create a path that returns 418 and a custom header.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1" name="Google Shape;1861;p247"/>
          <p:cNvSpPr txBox="1"/>
          <p:nvPr/>
        </p:nvSpPr>
        <p:spPr>
          <a:xfrm>
            <a:off x="3294750" y="4612600"/>
            <a:ext cx="21498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hint: res.status(), res.set()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" name="Google Shape;186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25" y="1958500"/>
            <a:ext cx="5145750" cy="1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49"/>
          <p:cNvSpPr txBox="1">
            <a:spLocks noGrp="1"/>
          </p:cNvSpPr>
          <p:nvPr>
            <p:ph type="title"/>
          </p:nvPr>
        </p:nvSpPr>
        <p:spPr>
          <a:xfrm>
            <a:off x="1409900" y="1611300"/>
            <a:ext cx="6492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86" name="Google Shape;286;p52"/>
          <p:cNvSpPr txBox="1"/>
          <p:nvPr/>
        </p:nvSpPr>
        <p:spPr>
          <a:xfrm>
            <a:off x="53115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Intranet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217750" y="2286750"/>
            <a:ext cx="42648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Private internet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5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877" name="Google Shape;1877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8" name="Google Shape;1878;p250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879" name="Google Shape;1879;p2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250"/>
            <p:cNvPicPr preferRelativeResize="0"/>
            <p:nvPr/>
          </p:nvPicPr>
          <p:blipFill rotWithShape="1">
            <a:blip r:embed="rId5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81" name="Google Shape;1881;p250"/>
          <p:cNvCxnSpPr/>
          <p:nvPr/>
        </p:nvCxnSpPr>
        <p:spPr>
          <a:xfrm rot="10800000" flipH="1">
            <a:off x="2852176" y="2964337"/>
            <a:ext cx="37791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2" name="Google Shape;1882;p250"/>
          <p:cNvSpPr txBox="1"/>
          <p:nvPr/>
        </p:nvSpPr>
        <p:spPr>
          <a:xfrm>
            <a:off x="634350" y="1843250"/>
            <a:ext cx="1943700" cy="35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3" name="Google Shape;1883;p250"/>
          <p:cNvSpPr txBox="1"/>
          <p:nvPr/>
        </p:nvSpPr>
        <p:spPr>
          <a:xfrm>
            <a:off x="3402363" y="2286925"/>
            <a:ext cx="2276700" cy="402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Visa 4235529596901600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25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889" name="Google Shape;1889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0" name="Google Shape;1890;p251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891" name="Google Shape;1891;p2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2" name="Google Shape;1892;p251"/>
            <p:cNvPicPr preferRelativeResize="0"/>
            <p:nvPr/>
          </p:nvPicPr>
          <p:blipFill rotWithShape="1">
            <a:blip r:embed="rId5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93" name="Google Shape;1893;p251"/>
          <p:cNvCxnSpPr/>
          <p:nvPr/>
        </p:nvCxnSpPr>
        <p:spPr>
          <a:xfrm>
            <a:off x="6066200" y="2954575"/>
            <a:ext cx="565200" cy="99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4" name="Google Shape;1894;p251"/>
          <p:cNvSpPr txBox="1"/>
          <p:nvPr/>
        </p:nvSpPr>
        <p:spPr>
          <a:xfrm>
            <a:off x="634350" y="1843250"/>
            <a:ext cx="1943700" cy="35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5" name="Google Shape;1895;p251"/>
          <p:cNvSpPr txBox="1"/>
          <p:nvPr/>
        </p:nvSpPr>
        <p:spPr>
          <a:xfrm>
            <a:off x="3411275" y="2669750"/>
            <a:ext cx="2276700" cy="402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Visa 4235529596901600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96" name="Google Shape;1896;p251"/>
          <p:cNvCxnSpPr/>
          <p:nvPr/>
        </p:nvCxnSpPr>
        <p:spPr>
          <a:xfrm rot="10800000" flipH="1">
            <a:off x="2445076" y="2956987"/>
            <a:ext cx="588000" cy="5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7" name="Google Shape;1897;p251"/>
          <p:cNvSpPr/>
          <p:nvPr/>
        </p:nvSpPr>
        <p:spPr>
          <a:xfrm>
            <a:off x="3258850" y="2296900"/>
            <a:ext cx="2586300" cy="227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51"/>
          <p:cNvSpPr txBox="1"/>
          <p:nvPr/>
        </p:nvSpPr>
        <p:spPr>
          <a:xfrm>
            <a:off x="3868725" y="1896500"/>
            <a:ext cx="15156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Evil Server</a:t>
            </a:r>
            <a:endParaRPr sz="1800"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5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5" name="Google Shape;1905;p252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906" name="Google Shape;1906;p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252"/>
            <p:cNvPicPr preferRelativeResize="0"/>
            <p:nvPr/>
          </p:nvPicPr>
          <p:blipFill rotWithShape="1">
            <a:blip r:embed="rId5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08" name="Google Shape;1908;p252"/>
          <p:cNvCxnSpPr/>
          <p:nvPr/>
        </p:nvCxnSpPr>
        <p:spPr>
          <a:xfrm rot="10800000" flipH="1">
            <a:off x="2852176" y="2964337"/>
            <a:ext cx="3779100" cy="195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9" name="Google Shape;1909;p252"/>
          <p:cNvSpPr txBox="1"/>
          <p:nvPr/>
        </p:nvSpPr>
        <p:spPr>
          <a:xfrm>
            <a:off x="3278963" y="2247675"/>
            <a:ext cx="2680500" cy="402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*Ifkfi24fh243&amp;&amp;o9#$kD#!8b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0" name="Google Shape;1910;p252"/>
          <p:cNvSpPr txBox="1"/>
          <p:nvPr/>
        </p:nvSpPr>
        <p:spPr>
          <a:xfrm>
            <a:off x="402012" y="1843225"/>
            <a:ext cx="2408400" cy="35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https://frontendmasters.com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5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1916" name="Google Shape;191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25" y="734275"/>
            <a:ext cx="8454750" cy="4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54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Certbot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55"/>
          <p:cNvSpPr txBox="1"/>
          <p:nvPr/>
        </p:nvSpPr>
        <p:spPr>
          <a:xfrm>
            <a:off x="1876650" y="2262600"/>
            <a:ext cx="5390700" cy="6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https://certbot.eff.org/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5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258"/>
          <p:cNvSpPr/>
          <p:nvPr/>
        </p:nvSpPr>
        <p:spPr>
          <a:xfrm>
            <a:off x="265025" y="1065625"/>
            <a:ext cx="8363100" cy="3613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25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  <p:pic>
        <p:nvPicPr>
          <p:cNvPr id="1943" name="Google Shape;1943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1" y="1297575"/>
            <a:ext cx="1436000" cy="304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4" name="Google Shape;1944;p258"/>
          <p:cNvCxnSpPr/>
          <p:nvPr/>
        </p:nvCxnSpPr>
        <p:spPr>
          <a:xfrm rot="10800000" flipH="1">
            <a:off x="2125801" y="1678587"/>
            <a:ext cx="3753900" cy="390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45" name="Google Shape;1945;p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50" y="1013763"/>
            <a:ext cx="3613299" cy="361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6" name="Google Shape;1946;p258"/>
          <p:cNvCxnSpPr/>
          <p:nvPr/>
        </p:nvCxnSpPr>
        <p:spPr>
          <a:xfrm rot="10800000" flipH="1">
            <a:off x="2125801" y="2784837"/>
            <a:ext cx="3753900" cy="390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7" name="Google Shape;1947;p258"/>
          <p:cNvCxnSpPr/>
          <p:nvPr/>
        </p:nvCxnSpPr>
        <p:spPr>
          <a:xfrm rot="10800000" flipH="1">
            <a:off x="2125801" y="3938437"/>
            <a:ext cx="3753900" cy="390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8" name="Google Shape;1948;p258"/>
          <p:cNvSpPr txBox="1"/>
          <p:nvPr/>
        </p:nvSpPr>
        <p:spPr>
          <a:xfrm>
            <a:off x="3504225" y="1283200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9" name="Google Shape;1949;p258"/>
          <p:cNvSpPr txBox="1"/>
          <p:nvPr/>
        </p:nvSpPr>
        <p:spPr>
          <a:xfrm>
            <a:off x="3504225" y="2415513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0" name="Google Shape;1950;p258"/>
          <p:cNvSpPr txBox="1"/>
          <p:nvPr/>
        </p:nvSpPr>
        <p:spPr>
          <a:xfrm>
            <a:off x="3504225" y="3514425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51" name="Google Shape;1951;p258"/>
          <p:cNvCxnSpPr/>
          <p:nvPr/>
        </p:nvCxnSpPr>
        <p:spPr>
          <a:xfrm flipH="1">
            <a:off x="2090851" y="2002400"/>
            <a:ext cx="3733200" cy="19800"/>
          </a:xfrm>
          <a:prstGeom prst="straightConnector1">
            <a:avLst/>
          </a:pr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2" name="Google Shape;1952;p258"/>
          <p:cNvCxnSpPr/>
          <p:nvPr/>
        </p:nvCxnSpPr>
        <p:spPr>
          <a:xfrm flipH="1">
            <a:off x="2130001" y="3148125"/>
            <a:ext cx="3749700" cy="42000"/>
          </a:xfrm>
          <a:prstGeom prst="straightConnector1">
            <a:avLst/>
          </a:pr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3" name="Google Shape;1953;p258"/>
          <p:cNvCxnSpPr/>
          <p:nvPr/>
        </p:nvCxnSpPr>
        <p:spPr>
          <a:xfrm flipH="1">
            <a:off x="2138251" y="4316050"/>
            <a:ext cx="3733200" cy="19800"/>
          </a:xfrm>
          <a:prstGeom prst="straightConnector1">
            <a:avLst/>
          </a:prstGeom>
          <a:noFill/>
          <a:ln w="38100" cap="flat" cmpd="sng">
            <a:solidFill>
              <a:srgbClr val="8BC34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4" name="Google Shape;1954;p258"/>
          <p:cNvSpPr txBox="1"/>
          <p:nvPr/>
        </p:nvSpPr>
        <p:spPr>
          <a:xfrm>
            <a:off x="2427951" y="49562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http/1.1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259"/>
          <p:cNvSpPr/>
          <p:nvPr/>
        </p:nvSpPr>
        <p:spPr>
          <a:xfrm>
            <a:off x="265025" y="1065625"/>
            <a:ext cx="8363100" cy="3613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5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  <p:pic>
        <p:nvPicPr>
          <p:cNvPr id="1961" name="Google Shape;1961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1" y="1297575"/>
            <a:ext cx="1436000" cy="304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2" name="Google Shape;1962;p259"/>
          <p:cNvCxnSpPr/>
          <p:nvPr/>
        </p:nvCxnSpPr>
        <p:spPr>
          <a:xfrm rot="10800000" flipH="1">
            <a:off x="2125801" y="2669987"/>
            <a:ext cx="3753900" cy="39000"/>
          </a:xfrm>
          <a:prstGeom prst="straightConnector1">
            <a:avLst/>
          </a:prstGeom>
          <a:noFill/>
          <a:ln w="1143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63" name="Google Shape;1963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50" y="1013763"/>
            <a:ext cx="3613299" cy="3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59"/>
          <p:cNvSpPr txBox="1"/>
          <p:nvPr/>
        </p:nvSpPr>
        <p:spPr>
          <a:xfrm>
            <a:off x="3678750" y="2232450"/>
            <a:ext cx="648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65" name="Google Shape;1965;p259"/>
          <p:cNvCxnSpPr/>
          <p:nvPr/>
        </p:nvCxnSpPr>
        <p:spPr>
          <a:xfrm flipH="1">
            <a:off x="2136151" y="3121400"/>
            <a:ext cx="3733200" cy="19800"/>
          </a:xfrm>
          <a:prstGeom prst="straightConnector1">
            <a:avLst/>
          </a:prstGeom>
          <a:noFill/>
          <a:ln w="114300" cap="flat" cmpd="sng">
            <a:solidFill>
              <a:srgbClr val="8BC34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6" name="Google Shape;1966;p259"/>
          <p:cNvSpPr txBox="1"/>
          <p:nvPr/>
        </p:nvSpPr>
        <p:spPr>
          <a:xfrm>
            <a:off x="2427951" y="495625"/>
            <a:ext cx="3641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http/2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293" name="Google Shape;293;p53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217750" y="133412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Internet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53"/>
          <p:cNvSpPr txBox="1"/>
          <p:nvPr/>
        </p:nvSpPr>
        <p:spPr>
          <a:xfrm>
            <a:off x="5478200" y="31253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 Address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324350" y="2615950"/>
            <a:ext cx="34533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label assigned to an internet connected device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260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http/2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261"/>
          <p:cNvSpPr txBox="1">
            <a:spLocks noGrp="1"/>
          </p:cNvSpPr>
          <p:nvPr>
            <p:ph type="title"/>
          </p:nvPr>
        </p:nvSpPr>
        <p:spPr>
          <a:xfrm>
            <a:off x="862950" y="899975"/>
            <a:ext cx="7794600" cy="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$ sudo vi /etc/nginx/sites-available/default</a:t>
            </a:r>
            <a:endParaRPr sz="2400"/>
          </a:p>
        </p:txBody>
      </p:sp>
      <p:sp>
        <p:nvSpPr>
          <p:cNvPr id="1977" name="Google Shape;1977;p261"/>
          <p:cNvSpPr txBox="1">
            <a:spLocks noGrp="1"/>
          </p:cNvSpPr>
          <p:nvPr>
            <p:ph type="subTitle" idx="1"/>
          </p:nvPr>
        </p:nvSpPr>
        <p:spPr>
          <a:xfrm>
            <a:off x="941250" y="49287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Edit nginx config</a:t>
            </a:r>
            <a:endParaRPr/>
          </a:p>
        </p:txBody>
      </p:sp>
      <p:sp>
        <p:nvSpPr>
          <p:cNvPr id="1978" name="Google Shape;1978;p261"/>
          <p:cNvSpPr txBox="1"/>
          <p:nvPr/>
        </p:nvSpPr>
        <p:spPr>
          <a:xfrm>
            <a:off x="1459250" y="3190150"/>
            <a:ext cx="53430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listen 443 </a:t>
            </a:r>
            <a:r>
              <a:rPr lang="en" sz="2800" b="1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http2</a:t>
            </a:r>
            <a:r>
              <a:rPr lang="en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ssl;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79" name="Google Shape;1979;p261"/>
          <p:cNvCxnSpPr/>
          <p:nvPr/>
        </p:nvCxnSpPr>
        <p:spPr>
          <a:xfrm>
            <a:off x="4328800" y="2346250"/>
            <a:ext cx="0" cy="843900"/>
          </a:xfrm>
          <a:prstGeom prst="straightConnector1">
            <a:avLst/>
          </a:prstGeom>
          <a:noFill/>
          <a:ln w="28575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26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HTTP/3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6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HTTP/3</a:t>
            </a:r>
            <a:endParaRPr/>
          </a:p>
        </p:txBody>
      </p:sp>
      <p:sp>
        <p:nvSpPr>
          <p:cNvPr id="1990" name="Google Shape;1990;p263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QUIC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1" name="Google Shape;1991;p263"/>
          <p:cNvSpPr txBox="1"/>
          <p:nvPr/>
        </p:nvSpPr>
        <p:spPr>
          <a:xfrm>
            <a:off x="222200" y="148890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Quick UDP Internet Connections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2" name="Google Shape;199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350" y="3314225"/>
            <a:ext cx="4474075" cy="9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264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264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4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999" name="Google Shape;1999;p264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Containers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00" name="Google Shape;2000;p264"/>
          <p:cNvSpPr txBox="1"/>
          <p:nvPr/>
        </p:nvSpPr>
        <p:spPr>
          <a:xfrm>
            <a:off x="4749000" y="1647300"/>
            <a:ext cx="4047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Orchestration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 balancers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6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26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263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Microservices</a:t>
            </a:r>
            <a:endParaRPr/>
          </a:p>
        </p:txBody>
      </p:sp>
      <p:sp>
        <p:nvSpPr>
          <p:cNvPr id="2011" name="Google Shape;2011;p266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 Microservices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2" name="Google Shape;2012;p266"/>
          <p:cNvSpPr txBox="1"/>
          <p:nvPr/>
        </p:nvSpPr>
        <p:spPr>
          <a:xfrm>
            <a:off x="222200" y="1488900"/>
            <a:ext cx="34533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 of loosely connected services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6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263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Microservices</a:t>
            </a:r>
            <a:endParaRPr/>
          </a:p>
        </p:txBody>
      </p:sp>
      <p:pic>
        <p:nvPicPr>
          <p:cNvPr id="2018" name="Google Shape;2018;p267" descr="vizceral-examp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38" y="768025"/>
            <a:ext cx="5638124" cy="4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68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269"/>
          <p:cNvSpPr/>
          <p:nvPr/>
        </p:nvSpPr>
        <p:spPr>
          <a:xfrm>
            <a:off x="6091675" y="611325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26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grpSp>
        <p:nvGrpSpPr>
          <p:cNvPr id="2030" name="Google Shape;2030;p269"/>
          <p:cNvGrpSpPr/>
          <p:nvPr/>
        </p:nvGrpSpPr>
        <p:grpSpPr>
          <a:xfrm>
            <a:off x="6196906" y="970065"/>
            <a:ext cx="401518" cy="295414"/>
            <a:chOff x="217750" y="1264500"/>
            <a:chExt cx="4076325" cy="2786925"/>
          </a:xfrm>
        </p:grpSpPr>
        <p:pic>
          <p:nvPicPr>
            <p:cNvPr id="2031" name="Google Shape;203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3" name="Google Shape;2033;p269"/>
          <p:cNvGrpSpPr/>
          <p:nvPr/>
        </p:nvGrpSpPr>
        <p:grpSpPr>
          <a:xfrm>
            <a:off x="6444353" y="970065"/>
            <a:ext cx="401518" cy="295414"/>
            <a:chOff x="217750" y="1264500"/>
            <a:chExt cx="4076325" cy="2786925"/>
          </a:xfrm>
        </p:grpSpPr>
        <p:pic>
          <p:nvPicPr>
            <p:cNvPr id="2034" name="Google Shape;203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5" name="Google Shape;203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6" name="Google Shape;2036;p269"/>
          <p:cNvGrpSpPr/>
          <p:nvPr/>
        </p:nvGrpSpPr>
        <p:grpSpPr>
          <a:xfrm>
            <a:off x="6693656" y="970063"/>
            <a:ext cx="401518" cy="295414"/>
            <a:chOff x="217750" y="1264500"/>
            <a:chExt cx="4076325" cy="2786925"/>
          </a:xfrm>
        </p:grpSpPr>
        <p:pic>
          <p:nvPicPr>
            <p:cNvPr id="2037" name="Google Shape;203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8" name="Google Shape;203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9" name="Google Shape;2039;p269"/>
          <p:cNvGrpSpPr/>
          <p:nvPr/>
        </p:nvGrpSpPr>
        <p:grpSpPr>
          <a:xfrm>
            <a:off x="6180462" y="1346522"/>
            <a:ext cx="401518" cy="295414"/>
            <a:chOff x="217750" y="1264500"/>
            <a:chExt cx="4076325" cy="2786925"/>
          </a:xfrm>
        </p:grpSpPr>
        <p:pic>
          <p:nvPicPr>
            <p:cNvPr id="2040" name="Google Shape;204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2" name="Google Shape;2042;p269"/>
          <p:cNvGrpSpPr/>
          <p:nvPr/>
        </p:nvGrpSpPr>
        <p:grpSpPr>
          <a:xfrm>
            <a:off x="6427909" y="1346522"/>
            <a:ext cx="401518" cy="295414"/>
            <a:chOff x="217750" y="1264500"/>
            <a:chExt cx="4076325" cy="2786925"/>
          </a:xfrm>
        </p:grpSpPr>
        <p:pic>
          <p:nvPicPr>
            <p:cNvPr id="2043" name="Google Shape;204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4" name="Google Shape;204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5" name="Google Shape;2045;p269"/>
          <p:cNvGrpSpPr/>
          <p:nvPr/>
        </p:nvGrpSpPr>
        <p:grpSpPr>
          <a:xfrm>
            <a:off x="6677212" y="1346520"/>
            <a:ext cx="401518" cy="295414"/>
            <a:chOff x="217750" y="1264500"/>
            <a:chExt cx="4076325" cy="2786925"/>
          </a:xfrm>
        </p:grpSpPr>
        <p:pic>
          <p:nvPicPr>
            <p:cNvPr id="2046" name="Google Shape;204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8" name="Google Shape;2048;p269"/>
          <p:cNvGrpSpPr/>
          <p:nvPr/>
        </p:nvGrpSpPr>
        <p:grpSpPr>
          <a:xfrm>
            <a:off x="6181391" y="636052"/>
            <a:ext cx="401518" cy="295414"/>
            <a:chOff x="217750" y="1264500"/>
            <a:chExt cx="4076325" cy="2786925"/>
          </a:xfrm>
        </p:grpSpPr>
        <p:pic>
          <p:nvPicPr>
            <p:cNvPr id="2049" name="Google Shape;204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Google Shape;205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1" name="Google Shape;2051;p269"/>
          <p:cNvGrpSpPr/>
          <p:nvPr/>
        </p:nvGrpSpPr>
        <p:grpSpPr>
          <a:xfrm>
            <a:off x="6428838" y="636052"/>
            <a:ext cx="401518" cy="295414"/>
            <a:chOff x="217750" y="1264500"/>
            <a:chExt cx="4076325" cy="2786925"/>
          </a:xfrm>
        </p:grpSpPr>
        <p:pic>
          <p:nvPicPr>
            <p:cNvPr id="2052" name="Google Shape;205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4" name="Google Shape;2054;p269"/>
          <p:cNvGrpSpPr/>
          <p:nvPr/>
        </p:nvGrpSpPr>
        <p:grpSpPr>
          <a:xfrm>
            <a:off x="6678141" y="636051"/>
            <a:ext cx="401518" cy="295414"/>
            <a:chOff x="217750" y="1264500"/>
            <a:chExt cx="4076325" cy="2786925"/>
          </a:xfrm>
        </p:grpSpPr>
        <p:pic>
          <p:nvPicPr>
            <p:cNvPr id="2055" name="Google Shape;205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7" name="Google Shape;2057;p269"/>
          <p:cNvGrpSpPr/>
          <p:nvPr/>
        </p:nvGrpSpPr>
        <p:grpSpPr>
          <a:xfrm>
            <a:off x="6179533" y="1722979"/>
            <a:ext cx="401518" cy="295414"/>
            <a:chOff x="217750" y="1264500"/>
            <a:chExt cx="4076325" cy="2786925"/>
          </a:xfrm>
        </p:grpSpPr>
        <p:pic>
          <p:nvPicPr>
            <p:cNvPr id="2058" name="Google Shape;205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0" name="Google Shape;2060;p269"/>
          <p:cNvGrpSpPr/>
          <p:nvPr/>
        </p:nvGrpSpPr>
        <p:grpSpPr>
          <a:xfrm>
            <a:off x="6426980" y="1722979"/>
            <a:ext cx="401518" cy="295414"/>
            <a:chOff x="217750" y="1264500"/>
            <a:chExt cx="4076325" cy="2786925"/>
          </a:xfrm>
        </p:grpSpPr>
        <p:pic>
          <p:nvPicPr>
            <p:cNvPr id="2061" name="Google Shape;206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3" name="Google Shape;2063;p269"/>
          <p:cNvGrpSpPr/>
          <p:nvPr/>
        </p:nvGrpSpPr>
        <p:grpSpPr>
          <a:xfrm>
            <a:off x="6676283" y="1722978"/>
            <a:ext cx="401518" cy="295414"/>
            <a:chOff x="217750" y="1264500"/>
            <a:chExt cx="4076325" cy="2786925"/>
          </a:xfrm>
        </p:grpSpPr>
        <p:pic>
          <p:nvPicPr>
            <p:cNvPr id="2064" name="Google Shape;206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6" name="Google Shape;2066;p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0" y="636050"/>
            <a:ext cx="4106925" cy="41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7" name="Google Shape;2067;p269"/>
          <p:cNvCxnSpPr>
            <a:stCxn id="2040" idx="1"/>
          </p:cNvCxnSpPr>
          <p:nvPr/>
        </p:nvCxnSpPr>
        <p:spPr>
          <a:xfrm flipH="1">
            <a:off x="3508362" y="1494229"/>
            <a:ext cx="2672100" cy="1375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8" name="Google Shape;2068;p269"/>
          <p:cNvSpPr/>
          <p:nvPr/>
        </p:nvSpPr>
        <p:spPr>
          <a:xfrm>
            <a:off x="6969550" y="3156800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9" name="Google Shape;2069;p269"/>
          <p:cNvGrpSpPr/>
          <p:nvPr/>
        </p:nvGrpSpPr>
        <p:grpSpPr>
          <a:xfrm>
            <a:off x="7074781" y="3515540"/>
            <a:ext cx="401518" cy="295414"/>
            <a:chOff x="217750" y="1264500"/>
            <a:chExt cx="4076325" cy="2786925"/>
          </a:xfrm>
        </p:grpSpPr>
        <p:pic>
          <p:nvPicPr>
            <p:cNvPr id="2070" name="Google Shape;207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2" name="Google Shape;2072;p269"/>
          <p:cNvGrpSpPr/>
          <p:nvPr/>
        </p:nvGrpSpPr>
        <p:grpSpPr>
          <a:xfrm>
            <a:off x="7322228" y="3515540"/>
            <a:ext cx="401518" cy="295414"/>
            <a:chOff x="217750" y="1264500"/>
            <a:chExt cx="4076325" cy="2786925"/>
          </a:xfrm>
        </p:grpSpPr>
        <p:pic>
          <p:nvPicPr>
            <p:cNvPr id="2073" name="Google Shape;207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4" name="Google Shape;207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5" name="Google Shape;2075;p269"/>
          <p:cNvGrpSpPr/>
          <p:nvPr/>
        </p:nvGrpSpPr>
        <p:grpSpPr>
          <a:xfrm>
            <a:off x="7571531" y="3515538"/>
            <a:ext cx="401518" cy="295414"/>
            <a:chOff x="217750" y="1264500"/>
            <a:chExt cx="4076325" cy="2786925"/>
          </a:xfrm>
        </p:grpSpPr>
        <p:pic>
          <p:nvPicPr>
            <p:cNvPr id="2076" name="Google Shape;207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7" name="Google Shape;207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8" name="Google Shape;2078;p269"/>
          <p:cNvGrpSpPr/>
          <p:nvPr/>
        </p:nvGrpSpPr>
        <p:grpSpPr>
          <a:xfrm>
            <a:off x="7058337" y="3891997"/>
            <a:ext cx="401518" cy="295414"/>
            <a:chOff x="217750" y="1264500"/>
            <a:chExt cx="4076325" cy="2786925"/>
          </a:xfrm>
        </p:grpSpPr>
        <p:pic>
          <p:nvPicPr>
            <p:cNvPr id="2079" name="Google Shape;207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1" name="Google Shape;2081;p269"/>
          <p:cNvGrpSpPr/>
          <p:nvPr/>
        </p:nvGrpSpPr>
        <p:grpSpPr>
          <a:xfrm>
            <a:off x="7305784" y="3891997"/>
            <a:ext cx="401518" cy="295414"/>
            <a:chOff x="217750" y="1264500"/>
            <a:chExt cx="4076325" cy="2786925"/>
          </a:xfrm>
        </p:grpSpPr>
        <p:pic>
          <p:nvPicPr>
            <p:cNvPr id="2082" name="Google Shape;208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3" name="Google Shape;208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4" name="Google Shape;2084;p269"/>
          <p:cNvGrpSpPr/>
          <p:nvPr/>
        </p:nvGrpSpPr>
        <p:grpSpPr>
          <a:xfrm>
            <a:off x="7555087" y="3891996"/>
            <a:ext cx="401518" cy="295414"/>
            <a:chOff x="217750" y="1264500"/>
            <a:chExt cx="4076325" cy="2786925"/>
          </a:xfrm>
        </p:grpSpPr>
        <p:pic>
          <p:nvPicPr>
            <p:cNvPr id="2085" name="Google Shape;208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6" name="Google Shape;208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7" name="Google Shape;2087;p269"/>
          <p:cNvGrpSpPr/>
          <p:nvPr/>
        </p:nvGrpSpPr>
        <p:grpSpPr>
          <a:xfrm>
            <a:off x="7059266" y="3181527"/>
            <a:ext cx="401518" cy="295414"/>
            <a:chOff x="217750" y="1264500"/>
            <a:chExt cx="4076325" cy="2786925"/>
          </a:xfrm>
        </p:grpSpPr>
        <p:pic>
          <p:nvPicPr>
            <p:cNvPr id="2088" name="Google Shape;208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9" name="Google Shape;208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0" name="Google Shape;2090;p269"/>
          <p:cNvGrpSpPr/>
          <p:nvPr/>
        </p:nvGrpSpPr>
        <p:grpSpPr>
          <a:xfrm>
            <a:off x="7306713" y="3181527"/>
            <a:ext cx="401518" cy="295414"/>
            <a:chOff x="217750" y="1264500"/>
            <a:chExt cx="4076325" cy="2786925"/>
          </a:xfrm>
        </p:grpSpPr>
        <p:pic>
          <p:nvPicPr>
            <p:cNvPr id="2091" name="Google Shape;209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3" name="Google Shape;2093;p269"/>
          <p:cNvGrpSpPr/>
          <p:nvPr/>
        </p:nvGrpSpPr>
        <p:grpSpPr>
          <a:xfrm>
            <a:off x="7556016" y="3181526"/>
            <a:ext cx="401518" cy="295414"/>
            <a:chOff x="217750" y="1264500"/>
            <a:chExt cx="4076325" cy="2786925"/>
          </a:xfrm>
        </p:grpSpPr>
        <p:pic>
          <p:nvPicPr>
            <p:cNvPr id="2094" name="Google Shape;209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6" name="Google Shape;2096;p269"/>
          <p:cNvGrpSpPr/>
          <p:nvPr/>
        </p:nvGrpSpPr>
        <p:grpSpPr>
          <a:xfrm>
            <a:off x="7057408" y="4268454"/>
            <a:ext cx="401518" cy="295414"/>
            <a:chOff x="217750" y="1264500"/>
            <a:chExt cx="4076325" cy="2786925"/>
          </a:xfrm>
        </p:grpSpPr>
        <p:pic>
          <p:nvPicPr>
            <p:cNvPr id="2097" name="Google Shape;209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9" name="Google Shape;2099;p269"/>
          <p:cNvGrpSpPr/>
          <p:nvPr/>
        </p:nvGrpSpPr>
        <p:grpSpPr>
          <a:xfrm>
            <a:off x="7304855" y="4268454"/>
            <a:ext cx="401518" cy="295414"/>
            <a:chOff x="217750" y="1264500"/>
            <a:chExt cx="4076325" cy="2786925"/>
          </a:xfrm>
        </p:grpSpPr>
        <p:pic>
          <p:nvPicPr>
            <p:cNvPr id="2100" name="Google Shape;210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2" name="Google Shape;2102;p269"/>
          <p:cNvGrpSpPr/>
          <p:nvPr/>
        </p:nvGrpSpPr>
        <p:grpSpPr>
          <a:xfrm>
            <a:off x="7554158" y="4268453"/>
            <a:ext cx="401518" cy="295414"/>
            <a:chOff x="217750" y="1264500"/>
            <a:chExt cx="4076325" cy="2786925"/>
          </a:xfrm>
        </p:grpSpPr>
        <p:pic>
          <p:nvPicPr>
            <p:cNvPr id="2103" name="Google Shape;210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05" name="Google Shape;2105;p269"/>
          <p:cNvCxnSpPr>
            <a:stCxn id="2068" idx="1"/>
          </p:cNvCxnSpPr>
          <p:nvPr/>
        </p:nvCxnSpPr>
        <p:spPr>
          <a:xfrm rot="10800000">
            <a:off x="4526350" y="3057950"/>
            <a:ext cx="2443200" cy="838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6" name="Google Shape;2106;p269"/>
          <p:cNvSpPr/>
          <p:nvPr/>
        </p:nvSpPr>
        <p:spPr>
          <a:xfrm>
            <a:off x="289225" y="1346525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269"/>
          <p:cNvGrpSpPr/>
          <p:nvPr/>
        </p:nvGrpSpPr>
        <p:grpSpPr>
          <a:xfrm>
            <a:off x="394456" y="1705265"/>
            <a:ext cx="401518" cy="295414"/>
            <a:chOff x="217750" y="1264500"/>
            <a:chExt cx="4076325" cy="2786925"/>
          </a:xfrm>
        </p:grpSpPr>
        <p:pic>
          <p:nvPicPr>
            <p:cNvPr id="2108" name="Google Shape;210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0" name="Google Shape;2110;p269"/>
          <p:cNvGrpSpPr/>
          <p:nvPr/>
        </p:nvGrpSpPr>
        <p:grpSpPr>
          <a:xfrm>
            <a:off x="641903" y="1705265"/>
            <a:ext cx="401518" cy="295414"/>
            <a:chOff x="217750" y="1264500"/>
            <a:chExt cx="4076325" cy="2786925"/>
          </a:xfrm>
        </p:grpSpPr>
        <p:pic>
          <p:nvPicPr>
            <p:cNvPr id="2111" name="Google Shape;211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3" name="Google Shape;2113;p269"/>
          <p:cNvGrpSpPr/>
          <p:nvPr/>
        </p:nvGrpSpPr>
        <p:grpSpPr>
          <a:xfrm>
            <a:off x="891206" y="1705263"/>
            <a:ext cx="401518" cy="295414"/>
            <a:chOff x="217750" y="1264500"/>
            <a:chExt cx="4076325" cy="2786925"/>
          </a:xfrm>
        </p:grpSpPr>
        <p:pic>
          <p:nvPicPr>
            <p:cNvPr id="2114" name="Google Shape;211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6" name="Google Shape;2116;p269"/>
          <p:cNvGrpSpPr/>
          <p:nvPr/>
        </p:nvGrpSpPr>
        <p:grpSpPr>
          <a:xfrm>
            <a:off x="378012" y="2081722"/>
            <a:ext cx="401518" cy="295414"/>
            <a:chOff x="217750" y="1264500"/>
            <a:chExt cx="4076325" cy="2786925"/>
          </a:xfrm>
        </p:grpSpPr>
        <p:pic>
          <p:nvPicPr>
            <p:cNvPr id="2117" name="Google Shape;211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9" name="Google Shape;2119;p269"/>
          <p:cNvGrpSpPr/>
          <p:nvPr/>
        </p:nvGrpSpPr>
        <p:grpSpPr>
          <a:xfrm>
            <a:off x="625459" y="2081722"/>
            <a:ext cx="401518" cy="295414"/>
            <a:chOff x="217750" y="1264500"/>
            <a:chExt cx="4076325" cy="2786925"/>
          </a:xfrm>
        </p:grpSpPr>
        <p:pic>
          <p:nvPicPr>
            <p:cNvPr id="2120" name="Google Shape;212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2" name="Google Shape;2122;p269"/>
          <p:cNvGrpSpPr/>
          <p:nvPr/>
        </p:nvGrpSpPr>
        <p:grpSpPr>
          <a:xfrm>
            <a:off x="874762" y="2081721"/>
            <a:ext cx="401518" cy="295414"/>
            <a:chOff x="217750" y="1264500"/>
            <a:chExt cx="4076325" cy="2786925"/>
          </a:xfrm>
        </p:grpSpPr>
        <p:pic>
          <p:nvPicPr>
            <p:cNvPr id="2123" name="Google Shape;212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5" name="Google Shape;2125;p269"/>
          <p:cNvGrpSpPr/>
          <p:nvPr/>
        </p:nvGrpSpPr>
        <p:grpSpPr>
          <a:xfrm>
            <a:off x="378941" y="1371252"/>
            <a:ext cx="401518" cy="295414"/>
            <a:chOff x="217750" y="1264500"/>
            <a:chExt cx="4076325" cy="2786925"/>
          </a:xfrm>
        </p:grpSpPr>
        <p:pic>
          <p:nvPicPr>
            <p:cNvPr id="2126" name="Google Shape;212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8" name="Google Shape;2128;p269"/>
          <p:cNvGrpSpPr/>
          <p:nvPr/>
        </p:nvGrpSpPr>
        <p:grpSpPr>
          <a:xfrm>
            <a:off x="626388" y="1371252"/>
            <a:ext cx="401518" cy="295414"/>
            <a:chOff x="217750" y="1264500"/>
            <a:chExt cx="4076325" cy="2786925"/>
          </a:xfrm>
        </p:grpSpPr>
        <p:pic>
          <p:nvPicPr>
            <p:cNvPr id="2129" name="Google Shape;212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1" name="Google Shape;2131;p269"/>
          <p:cNvGrpSpPr/>
          <p:nvPr/>
        </p:nvGrpSpPr>
        <p:grpSpPr>
          <a:xfrm>
            <a:off x="875691" y="1371251"/>
            <a:ext cx="401518" cy="295414"/>
            <a:chOff x="217750" y="1264500"/>
            <a:chExt cx="4076325" cy="2786925"/>
          </a:xfrm>
        </p:grpSpPr>
        <p:pic>
          <p:nvPicPr>
            <p:cNvPr id="2132" name="Google Shape;213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4" name="Google Shape;2134;p269"/>
          <p:cNvGrpSpPr/>
          <p:nvPr/>
        </p:nvGrpSpPr>
        <p:grpSpPr>
          <a:xfrm>
            <a:off x="377083" y="2458179"/>
            <a:ext cx="401518" cy="295414"/>
            <a:chOff x="217750" y="1264500"/>
            <a:chExt cx="4076325" cy="2786925"/>
          </a:xfrm>
        </p:grpSpPr>
        <p:pic>
          <p:nvPicPr>
            <p:cNvPr id="2135" name="Google Shape;2135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7" name="Google Shape;2137;p269"/>
          <p:cNvGrpSpPr/>
          <p:nvPr/>
        </p:nvGrpSpPr>
        <p:grpSpPr>
          <a:xfrm>
            <a:off x="624530" y="2458179"/>
            <a:ext cx="401518" cy="295414"/>
            <a:chOff x="217750" y="1264500"/>
            <a:chExt cx="4076325" cy="2786925"/>
          </a:xfrm>
        </p:grpSpPr>
        <p:pic>
          <p:nvPicPr>
            <p:cNvPr id="2138" name="Google Shape;2138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Google Shape;2139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0" name="Google Shape;2140;p269"/>
          <p:cNvGrpSpPr/>
          <p:nvPr/>
        </p:nvGrpSpPr>
        <p:grpSpPr>
          <a:xfrm>
            <a:off x="873833" y="2458178"/>
            <a:ext cx="401518" cy="295414"/>
            <a:chOff x="217750" y="1264500"/>
            <a:chExt cx="4076325" cy="2786925"/>
          </a:xfrm>
        </p:grpSpPr>
        <p:pic>
          <p:nvPicPr>
            <p:cNvPr id="2141" name="Google Shape;2141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2" name="Google Shape;2142;p2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43" name="Google Shape;2143;p269"/>
          <p:cNvCxnSpPr>
            <a:stCxn id="2124" idx="3"/>
          </p:cNvCxnSpPr>
          <p:nvPr/>
        </p:nvCxnSpPr>
        <p:spPr>
          <a:xfrm>
            <a:off x="1276280" y="2229428"/>
            <a:ext cx="1604100" cy="651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02" name="Google Shape;302;p54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IPv4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217750" y="133412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8.8.8.8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5455275" y="28816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IPv6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278550" y="2796725"/>
            <a:ext cx="39567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2001:4860:4860:8888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27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49" name="Google Shape;2149;p270"/>
          <p:cNvPicPr preferRelativeResize="0"/>
          <p:nvPr/>
        </p:nvPicPr>
        <p:blipFill rotWithShape="1">
          <a:blip r:embed="rId3">
            <a:alphaModFix/>
          </a:blip>
          <a:srcRect b="36776"/>
          <a:stretch/>
        </p:blipFill>
        <p:spPr>
          <a:xfrm>
            <a:off x="2441350" y="1267725"/>
            <a:ext cx="4267200" cy="269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270"/>
          <p:cNvCxnSpPr/>
          <p:nvPr/>
        </p:nvCxnSpPr>
        <p:spPr>
          <a:xfrm rot="10800000" flipH="1">
            <a:off x="3520025" y="22848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1" name="Google Shape;2151;p270"/>
          <p:cNvCxnSpPr/>
          <p:nvPr/>
        </p:nvCxnSpPr>
        <p:spPr>
          <a:xfrm rot="10800000" flipH="1">
            <a:off x="3520025" y="27404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270"/>
          <p:cNvCxnSpPr/>
          <p:nvPr/>
        </p:nvCxnSpPr>
        <p:spPr>
          <a:xfrm rot="10800000" flipH="1">
            <a:off x="3520025" y="36941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270"/>
          <p:cNvSpPr txBox="1"/>
          <p:nvPr/>
        </p:nvSpPr>
        <p:spPr>
          <a:xfrm>
            <a:off x="4195500" y="1472350"/>
            <a:ext cx="753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VPS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27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59" name="Google Shape;2159;p271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217750" y="731525"/>
            <a:ext cx="2925126" cy="428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0" name="Google Shape;2160;p271"/>
          <p:cNvCxnSpPr/>
          <p:nvPr/>
        </p:nvCxnSpPr>
        <p:spPr>
          <a:xfrm>
            <a:off x="3142876" y="2944537"/>
            <a:ext cx="1628100" cy="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1" name="Google Shape;2161;p271"/>
          <p:cNvSpPr/>
          <p:nvPr/>
        </p:nvSpPr>
        <p:spPr>
          <a:xfrm>
            <a:off x="4937375" y="991400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71"/>
          <p:cNvSpPr txBox="1"/>
          <p:nvPr/>
        </p:nvSpPr>
        <p:spPr>
          <a:xfrm>
            <a:off x="6227375" y="5126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Ubuntu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3" name="Google Shape;2163;p271"/>
          <p:cNvSpPr txBox="1"/>
          <p:nvPr/>
        </p:nvSpPr>
        <p:spPr>
          <a:xfrm>
            <a:off x="6102575" y="1379325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4" name="Google Shape;2164;p271"/>
          <p:cNvSpPr txBox="1"/>
          <p:nvPr/>
        </p:nvSpPr>
        <p:spPr>
          <a:xfrm>
            <a:off x="6227375" y="2241413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5" name="Google Shape;2165;p271"/>
          <p:cNvSpPr txBox="1"/>
          <p:nvPr/>
        </p:nvSpPr>
        <p:spPr>
          <a:xfrm>
            <a:off x="6311675" y="40620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6" name="Google Shape;2166;p271"/>
          <p:cNvSpPr txBox="1"/>
          <p:nvPr/>
        </p:nvSpPr>
        <p:spPr>
          <a:xfrm>
            <a:off x="6311675" y="3103513"/>
            <a:ext cx="9255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27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172" name="Google Shape;2172;p272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217750" y="731525"/>
            <a:ext cx="2925126" cy="428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3" name="Google Shape;2173;p272"/>
          <p:cNvCxnSpPr/>
          <p:nvPr/>
        </p:nvCxnSpPr>
        <p:spPr>
          <a:xfrm>
            <a:off x="3142876" y="2944537"/>
            <a:ext cx="1617300" cy="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4" name="Google Shape;2174;p272"/>
          <p:cNvSpPr/>
          <p:nvPr/>
        </p:nvSpPr>
        <p:spPr>
          <a:xfrm>
            <a:off x="4937375" y="991400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272"/>
          <p:cNvSpPr txBox="1"/>
          <p:nvPr/>
        </p:nvSpPr>
        <p:spPr>
          <a:xfrm>
            <a:off x="6227375" y="5126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Ubuntu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6" name="Google Shape;2176;p272"/>
          <p:cNvSpPr/>
          <p:nvPr/>
        </p:nvSpPr>
        <p:spPr>
          <a:xfrm>
            <a:off x="5324375" y="13055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7" name="Google Shape;2177;p272"/>
          <p:cNvSpPr/>
          <p:nvPr/>
        </p:nvSpPr>
        <p:spPr>
          <a:xfrm>
            <a:off x="6904050" y="1305525"/>
            <a:ext cx="11346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8" name="Google Shape;2178;p272"/>
          <p:cNvSpPr/>
          <p:nvPr/>
        </p:nvSpPr>
        <p:spPr>
          <a:xfrm>
            <a:off x="5324375" y="29445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9" name="Google Shape;2179;p272"/>
          <p:cNvSpPr/>
          <p:nvPr/>
        </p:nvSpPr>
        <p:spPr>
          <a:xfrm>
            <a:off x="6879600" y="29445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273"/>
          <p:cNvSpPr/>
          <p:nvPr/>
        </p:nvSpPr>
        <p:spPr>
          <a:xfrm>
            <a:off x="64050" y="1011025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27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2186" name="Google Shape;2186;p273"/>
          <p:cNvSpPr/>
          <p:nvPr/>
        </p:nvSpPr>
        <p:spPr>
          <a:xfrm>
            <a:off x="259475" y="1099375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273"/>
          <p:cNvSpPr/>
          <p:nvPr/>
        </p:nvSpPr>
        <p:spPr>
          <a:xfrm>
            <a:off x="485250" y="1148450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273"/>
          <p:cNvSpPr/>
          <p:nvPr/>
        </p:nvSpPr>
        <p:spPr>
          <a:xfrm>
            <a:off x="775450" y="1217175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273"/>
          <p:cNvSpPr txBox="1"/>
          <p:nvPr/>
        </p:nvSpPr>
        <p:spPr>
          <a:xfrm>
            <a:off x="1741525" y="552000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OSX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0" name="Google Shape;2190;p273"/>
          <p:cNvSpPr/>
          <p:nvPr/>
        </p:nvSpPr>
        <p:spPr>
          <a:xfrm>
            <a:off x="1162450" y="1531300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1" name="Google Shape;2191;p273"/>
          <p:cNvSpPr/>
          <p:nvPr/>
        </p:nvSpPr>
        <p:spPr>
          <a:xfrm>
            <a:off x="2742125" y="1531300"/>
            <a:ext cx="11346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2" name="Google Shape;2192;p273"/>
          <p:cNvSpPr/>
          <p:nvPr/>
        </p:nvSpPr>
        <p:spPr>
          <a:xfrm>
            <a:off x="1162450" y="3170300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3" name="Google Shape;2193;p273"/>
          <p:cNvSpPr/>
          <p:nvPr/>
        </p:nvSpPr>
        <p:spPr>
          <a:xfrm>
            <a:off x="2717675" y="3170300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4" name="Google Shape;2194;p273"/>
          <p:cNvSpPr/>
          <p:nvPr/>
        </p:nvSpPr>
        <p:spPr>
          <a:xfrm>
            <a:off x="5413700" y="1217175"/>
            <a:ext cx="3465000" cy="38577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73"/>
          <p:cNvSpPr txBox="1"/>
          <p:nvPr/>
        </p:nvSpPr>
        <p:spPr>
          <a:xfrm>
            <a:off x="6693875" y="738375"/>
            <a:ext cx="113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Fedora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6" name="Google Shape;2196;p273"/>
          <p:cNvSpPr/>
          <p:nvPr/>
        </p:nvSpPr>
        <p:spPr>
          <a:xfrm>
            <a:off x="5820325" y="15999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NodeJS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7" name="Google Shape;2197;p273"/>
          <p:cNvSpPr/>
          <p:nvPr/>
        </p:nvSpPr>
        <p:spPr>
          <a:xfrm>
            <a:off x="7400000" y="1599925"/>
            <a:ext cx="11346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8" name="Google Shape;2198;p273"/>
          <p:cNvSpPr/>
          <p:nvPr/>
        </p:nvSpPr>
        <p:spPr>
          <a:xfrm>
            <a:off x="5820325" y="32389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9" name="Google Shape;2199;p273"/>
          <p:cNvSpPr/>
          <p:nvPr/>
        </p:nvSpPr>
        <p:spPr>
          <a:xfrm>
            <a:off x="7375550" y="3238925"/>
            <a:ext cx="1183500" cy="1138500"/>
          </a:xfrm>
          <a:prstGeom prst="rect">
            <a:avLst/>
          </a:prstGeom>
          <a:noFill/>
          <a:ln w="3810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27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2205" name="Google Shape;2205;p274"/>
          <p:cNvSpPr txBox="1"/>
          <p:nvPr/>
        </p:nvSpPr>
        <p:spPr>
          <a:xfrm>
            <a:off x="2437050" y="1327225"/>
            <a:ext cx="4269900" cy="2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Lightweight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Portable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Easier for development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Easier to manage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startup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Decouple application from infrastructure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7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Containers</a:t>
            </a:r>
            <a:endParaRPr/>
          </a:p>
        </p:txBody>
      </p:sp>
      <p:pic>
        <p:nvPicPr>
          <p:cNvPr id="2211" name="Google Shape;2211;p275" descr="doc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5" y="1046400"/>
            <a:ext cx="4403201" cy="36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275"/>
          <p:cNvSpPr txBox="1"/>
          <p:nvPr/>
        </p:nvSpPr>
        <p:spPr>
          <a:xfrm>
            <a:off x="5410325" y="2112288"/>
            <a:ext cx="32766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ECS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Mesos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Char char="●"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CoreOS rkt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76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Orchestration</a:t>
            </a:r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2" name="Google Shape;2222;p277"/>
          <p:cNvGrpSpPr/>
          <p:nvPr/>
        </p:nvGrpSpPr>
        <p:grpSpPr>
          <a:xfrm>
            <a:off x="139346" y="1299905"/>
            <a:ext cx="593208" cy="590614"/>
            <a:chOff x="5413700" y="1217175"/>
            <a:chExt cx="3465000" cy="3857700"/>
          </a:xfrm>
        </p:grpSpPr>
        <p:sp>
          <p:nvSpPr>
            <p:cNvPr id="2223" name="Google Shape;2223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5" name="Google Shape;2225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6" name="Google Shape;2226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7" name="Google Shape;2227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28" name="Google Shape;2228;p277"/>
          <p:cNvGrpSpPr/>
          <p:nvPr/>
        </p:nvGrpSpPr>
        <p:grpSpPr>
          <a:xfrm>
            <a:off x="580146" y="1403555"/>
            <a:ext cx="593208" cy="590614"/>
            <a:chOff x="5413700" y="1217175"/>
            <a:chExt cx="3465000" cy="3857700"/>
          </a:xfrm>
        </p:grpSpPr>
        <p:sp>
          <p:nvSpPr>
            <p:cNvPr id="2229" name="Google Shape;2229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1" name="Google Shape;2231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2" name="Google Shape;2232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3" name="Google Shape;2233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34" name="Google Shape;2234;p27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199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Orchestration</a:t>
            </a:r>
            <a:endParaRPr/>
          </a:p>
        </p:txBody>
      </p:sp>
      <p:grpSp>
        <p:nvGrpSpPr>
          <p:cNvPr id="2235" name="Google Shape;2235;p277"/>
          <p:cNvGrpSpPr/>
          <p:nvPr/>
        </p:nvGrpSpPr>
        <p:grpSpPr>
          <a:xfrm>
            <a:off x="1020946" y="1299905"/>
            <a:ext cx="593208" cy="590614"/>
            <a:chOff x="5413700" y="1217175"/>
            <a:chExt cx="3465000" cy="3857700"/>
          </a:xfrm>
        </p:grpSpPr>
        <p:sp>
          <p:nvSpPr>
            <p:cNvPr id="2236" name="Google Shape;223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8" name="Google Shape;223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9" name="Google Shape;223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0" name="Google Shape;224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41" name="Google Shape;2241;p277"/>
          <p:cNvGrpSpPr/>
          <p:nvPr/>
        </p:nvGrpSpPr>
        <p:grpSpPr>
          <a:xfrm>
            <a:off x="1173346" y="1452305"/>
            <a:ext cx="593208" cy="590614"/>
            <a:chOff x="5413700" y="1217175"/>
            <a:chExt cx="3465000" cy="3857700"/>
          </a:xfrm>
        </p:grpSpPr>
        <p:sp>
          <p:nvSpPr>
            <p:cNvPr id="2242" name="Google Shape;224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4" name="Google Shape;224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5" name="Google Shape;224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6" name="Google Shape;224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47" name="Google Shape;2247;p277"/>
          <p:cNvGrpSpPr/>
          <p:nvPr/>
        </p:nvGrpSpPr>
        <p:grpSpPr>
          <a:xfrm>
            <a:off x="1325746" y="1604705"/>
            <a:ext cx="593208" cy="590614"/>
            <a:chOff x="5413700" y="1217175"/>
            <a:chExt cx="3465000" cy="3857700"/>
          </a:xfrm>
        </p:grpSpPr>
        <p:sp>
          <p:nvSpPr>
            <p:cNvPr id="2248" name="Google Shape;224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0" name="Google Shape;225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1" name="Google Shape;225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2" name="Google Shape;225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3" name="Google Shape;2253;p277"/>
          <p:cNvGrpSpPr/>
          <p:nvPr/>
        </p:nvGrpSpPr>
        <p:grpSpPr>
          <a:xfrm>
            <a:off x="1478146" y="1757105"/>
            <a:ext cx="593208" cy="590614"/>
            <a:chOff x="5413700" y="1217175"/>
            <a:chExt cx="3465000" cy="3857700"/>
          </a:xfrm>
        </p:grpSpPr>
        <p:sp>
          <p:nvSpPr>
            <p:cNvPr id="2254" name="Google Shape;225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6" name="Google Shape;225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7" name="Google Shape;225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8" name="Google Shape;225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9" name="Google Shape;2259;p277"/>
          <p:cNvGrpSpPr/>
          <p:nvPr/>
        </p:nvGrpSpPr>
        <p:grpSpPr>
          <a:xfrm>
            <a:off x="1630546" y="1909505"/>
            <a:ext cx="593208" cy="590614"/>
            <a:chOff x="5413700" y="1217175"/>
            <a:chExt cx="3465000" cy="3857700"/>
          </a:xfrm>
        </p:grpSpPr>
        <p:sp>
          <p:nvSpPr>
            <p:cNvPr id="2260" name="Google Shape;226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2" name="Google Shape;226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3" name="Google Shape;226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4" name="Google Shape;226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65" name="Google Shape;2265;p277"/>
          <p:cNvGrpSpPr/>
          <p:nvPr/>
        </p:nvGrpSpPr>
        <p:grpSpPr>
          <a:xfrm>
            <a:off x="1782946" y="2061905"/>
            <a:ext cx="593208" cy="590614"/>
            <a:chOff x="5413700" y="1217175"/>
            <a:chExt cx="3465000" cy="3857700"/>
          </a:xfrm>
        </p:grpSpPr>
        <p:sp>
          <p:nvSpPr>
            <p:cNvPr id="2266" name="Google Shape;226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8" name="Google Shape;226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9" name="Google Shape;226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0" name="Google Shape;227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71" name="Google Shape;2271;p277"/>
          <p:cNvGrpSpPr/>
          <p:nvPr/>
        </p:nvGrpSpPr>
        <p:grpSpPr>
          <a:xfrm>
            <a:off x="1935346" y="2214305"/>
            <a:ext cx="593208" cy="590614"/>
            <a:chOff x="5413700" y="1217175"/>
            <a:chExt cx="3465000" cy="3857700"/>
          </a:xfrm>
        </p:grpSpPr>
        <p:sp>
          <p:nvSpPr>
            <p:cNvPr id="2272" name="Google Shape;227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4" name="Google Shape;227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5" name="Google Shape;227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6" name="Google Shape;227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77" name="Google Shape;2277;p277"/>
          <p:cNvGrpSpPr/>
          <p:nvPr/>
        </p:nvGrpSpPr>
        <p:grpSpPr>
          <a:xfrm>
            <a:off x="2087746" y="2366705"/>
            <a:ext cx="593208" cy="590614"/>
            <a:chOff x="5413700" y="1217175"/>
            <a:chExt cx="3465000" cy="3857700"/>
          </a:xfrm>
        </p:grpSpPr>
        <p:sp>
          <p:nvSpPr>
            <p:cNvPr id="2278" name="Google Shape;227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0" name="Google Shape;228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1" name="Google Shape;228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2" name="Google Shape;228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83" name="Google Shape;2283;p277"/>
          <p:cNvGrpSpPr/>
          <p:nvPr/>
        </p:nvGrpSpPr>
        <p:grpSpPr>
          <a:xfrm>
            <a:off x="2240146" y="2519105"/>
            <a:ext cx="593208" cy="590614"/>
            <a:chOff x="5413700" y="1217175"/>
            <a:chExt cx="3465000" cy="3857700"/>
          </a:xfrm>
        </p:grpSpPr>
        <p:sp>
          <p:nvSpPr>
            <p:cNvPr id="2284" name="Google Shape;228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6" name="Google Shape;228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7" name="Google Shape;228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8" name="Google Shape;228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89" name="Google Shape;2289;p277"/>
          <p:cNvGrpSpPr/>
          <p:nvPr/>
        </p:nvGrpSpPr>
        <p:grpSpPr>
          <a:xfrm>
            <a:off x="2392546" y="2671505"/>
            <a:ext cx="593208" cy="590614"/>
            <a:chOff x="5413700" y="1217175"/>
            <a:chExt cx="3465000" cy="3857700"/>
          </a:xfrm>
        </p:grpSpPr>
        <p:sp>
          <p:nvSpPr>
            <p:cNvPr id="2290" name="Google Shape;229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2" name="Google Shape;229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3" name="Google Shape;229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4" name="Google Shape;229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95" name="Google Shape;2295;p277"/>
          <p:cNvGrpSpPr/>
          <p:nvPr/>
        </p:nvGrpSpPr>
        <p:grpSpPr>
          <a:xfrm>
            <a:off x="2544946" y="2823905"/>
            <a:ext cx="593208" cy="590614"/>
            <a:chOff x="5413700" y="1217175"/>
            <a:chExt cx="3465000" cy="3857700"/>
          </a:xfrm>
        </p:grpSpPr>
        <p:sp>
          <p:nvSpPr>
            <p:cNvPr id="2296" name="Google Shape;229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8" name="Google Shape;229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9" name="Google Shape;229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0" name="Google Shape;230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01" name="Google Shape;2301;p277"/>
          <p:cNvGrpSpPr/>
          <p:nvPr/>
        </p:nvGrpSpPr>
        <p:grpSpPr>
          <a:xfrm>
            <a:off x="2697346" y="2976305"/>
            <a:ext cx="593208" cy="590614"/>
            <a:chOff x="5413700" y="1217175"/>
            <a:chExt cx="3465000" cy="3857700"/>
          </a:xfrm>
        </p:grpSpPr>
        <p:sp>
          <p:nvSpPr>
            <p:cNvPr id="2302" name="Google Shape;230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4" name="Google Shape;230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5" name="Google Shape;230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6" name="Google Shape;230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07" name="Google Shape;2307;p277"/>
          <p:cNvGrpSpPr/>
          <p:nvPr/>
        </p:nvGrpSpPr>
        <p:grpSpPr>
          <a:xfrm>
            <a:off x="732546" y="1555955"/>
            <a:ext cx="593208" cy="590614"/>
            <a:chOff x="5413700" y="1217175"/>
            <a:chExt cx="3465000" cy="3857700"/>
          </a:xfrm>
        </p:grpSpPr>
        <p:sp>
          <p:nvSpPr>
            <p:cNvPr id="2308" name="Google Shape;230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0" name="Google Shape;231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1" name="Google Shape;231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2" name="Google Shape;231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3" name="Google Shape;2313;p277"/>
          <p:cNvGrpSpPr/>
          <p:nvPr/>
        </p:nvGrpSpPr>
        <p:grpSpPr>
          <a:xfrm>
            <a:off x="884946" y="1708355"/>
            <a:ext cx="593208" cy="590614"/>
            <a:chOff x="5413700" y="1217175"/>
            <a:chExt cx="3465000" cy="3857700"/>
          </a:xfrm>
        </p:grpSpPr>
        <p:sp>
          <p:nvSpPr>
            <p:cNvPr id="2314" name="Google Shape;231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6" name="Google Shape;231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7" name="Google Shape;231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8" name="Google Shape;231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19" name="Google Shape;2319;p277"/>
          <p:cNvGrpSpPr/>
          <p:nvPr/>
        </p:nvGrpSpPr>
        <p:grpSpPr>
          <a:xfrm>
            <a:off x="1037346" y="1860755"/>
            <a:ext cx="593208" cy="590614"/>
            <a:chOff x="5413700" y="1217175"/>
            <a:chExt cx="3465000" cy="3857700"/>
          </a:xfrm>
        </p:grpSpPr>
        <p:sp>
          <p:nvSpPr>
            <p:cNvPr id="2320" name="Google Shape;232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2" name="Google Shape;232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3" name="Google Shape;232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4" name="Google Shape;232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25" name="Google Shape;2325;p277"/>
          <p:cNvGrpSpPr/>
          <p:nvPr/>
        </p:nvGrpSpPr>
        <p:grpSpPr>
          <a:xfrm>
            <a:off x="1189746" y="2013155"/>
            <a:ext cx="593208" cy="590614"/>
            <a:chOff x="5413700" y="1217175"/>
            <a:chExt cx="3465000" cy="3857700"/>
          </a:xfrm>
        </p:grpSpPr>
        <p:sp>
          <p:nvSpPr>
            <p:cNvPr id="2326" name="Google Shape;232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8" name="Google Shape;232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9" name="Google Shape;232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0" name="Google Shape;233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1" name="Google Shape;2331;p277"/>
          <p:cNvGrpSpPr/>
          <p:nvPr/>
        </p:nvGrpSpPr>
        <p:grpSpPr>
          <a:xfrm>
            <a:off x="1342146" y="2165555"/>
            <a:ext cx="593208" cy="590614"/>
            <a:chOff x="5413700" y="1217175"/>
            <a:chExt cx="3465000" cy="3857700"/>
          </a:xfrm>
        </p:grpSpPr>
        <p:sp>
          <p:nvSpPr>
            <p:cNvPr id="2332" name="Google Shape;233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4" name="Google Shape;233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5" name="Google Shape;233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6" name="Google Shape;233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7" name="Google Shape;2337;p277"/>
          <p:cNvGrpSpPr/>
          <p:nvPr/>
        </p:nvGrpSpPr>
        <p:grpSpPr>
          <a:xfrm>
            <a:off x="1494546" y="2317955"/>
            <a:ext cx="593208" cy="590614"/>
            <a:chOff x="5413700" y="1217175"/>
            <a:chExt cx="3465000" cy="3857700"/>
          </a:xfrm>
        </p:grpSpPr>
        <p:sp>
          <p:nvSpPr>
            <p:cNvPr id="2338" name="Google Shape;233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0" name="Google Shape;234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1" name="Google Shape;234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2" name="Google Shape;234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43" name="Google Shape;2343;p277"/>
          <p:cNvGrpSpPr/>
          <p:nvPr/>
        </p:nvGrpSpPr>
        <p:grpSpPr>
          <a:xfrm>
            <a:off x="1646946" y="2470355"/>
            <a:ext cx="593208" cy="590614"/>
            <a:chOff x="5413700" y="1217175"/>
            <a:chExt cx="3465000" cy="3857700"/>
          </a:xfrm>
        </p:grpSpPr>
        <p:sp>
          <p:nvSpPr>
            <p:cNvPr id="2344" name="Google Shape;234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6" name="Google Shape;234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7" name="Google Shape;234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8" name="Google Shape;234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49" name="Google Shape;2349;p277"/>
          <p:cNvGrpSpPr/>
          <p:nvPr/>
        </p:nvGrpSpPr>
        <p:grpSpPr>
          <a:xfrm>
            <a:off x="1799346" y="2622755"/>
            <a:ext cx="593208" cy="590614"/>
            <a:chOff x="5413700" y="1217175"/>
            <a:chExt cx="3465000" cy="3857700"/>
          </a:xfrm>
        </p:grpSpPr>
        <p:sp>
          <p:nvSpPr>
            <p:cNvPr id="2350" name="Google Shape;235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2" name="Google Shape;235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3" name="Google Shape;235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4" name="Google Shape;235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55" name="Google Shape;2355;p277"/>
          <p:cNvGrpSpPr/>
          <p:nvPr/>
        </p:nvGrpSpPr>
        <p:grpSpPr>
          <a:xfrm>
            <a:off x="1951746" y="2775155"/>
            <a:ext cx="593208" cy="590614"/>
            <a:chOff x="5413700" y="1217175"/>
            <a:chExt cx="3465000" cy="3857700"/>
          </a:xfrm>
        </p:grpSpPr>
        <p:sp>
          <p:nvSpPr>
            <p:cNvPr id="2356" name="Google Shape;235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8" name="Google Shape;235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9" name="Google Shape;235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0" name="Google Shape;236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1" name="Google Shape;2361;p277"/>
          <p:cNvGrpSpPr/>
          <p:nvPr/>
        </p:nvGrpSpPr>
        <p:grpSpPr>
          <a:xfrm>
            <a:off x="2104146" y="2927555"/>
            <a:ext cx="593208" cy="590614"/>
            <a:chOff x="5413700" y="1217175"/>
            <a:chExt cx="3465000" cy="3857700"/>
          </a:xfrm>
        </p:grpSpPr>
        <p:sp>
          <p:nvSpPr>
            <p:cNvPr id="2362" name="Google Shape;236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4" name="Google Shape;236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5" name="Google Shape;236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6" name="Google Shape;236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67" name="Google Shape;2367;p277"/>
          <p:cNvGrpSpPr/>
          <p:nvPr/>
        </p:nvGrpSpPr>
        <p:grpSpPr>
          <a:xfrm>
            <a:off x="2256546" y="3079955"/>
            <a:ext cx="593208" cy="590614"/>
            <a:chOff x="5413700" y="1217175"/>
            <a:chExt cx="3465000" cy="3857700"/>
          </a:xfrm>
        </p:grpSpPr>
        <p:sp>
          <p:nvSpPr>
            <p:cNvPr id="2368" name="Google Shape;236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0" name="Google Shape;237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1" name="Google Shape;237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2" name="Google Shape;237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73" name="Google Shape;2373;p277"/>
          <p:cNvGrpSpPr/>
          <p:nvPr/>
        </p:nvGrpSpPr>
        <p:grpSpPr>
          <a:xfrm>
            <a:off x="291746" y="1452305"/>
            <a:ext cx="593208" cy="590614"/>
            <a:chOff x="5413700" y="1217175"/>
            <a:chExt cx="3465000" cy="3857700"/>
          </a:xfrm>
        </p:grpSpPr>
        <p:sp>
          <p:nvSpPr>
            <p:cNvPr id="2374" name="Google Shape;237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6" name="Google Shape;237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7" name="Google Shape;237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8" name="Google Shape;237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79" name="Google Shape;2379;p277"/>
          <p:cNvGrpSpPr/>
          <p:nvPr/>
        </p:nvGrpSpPr>
        <p:grpSpPr>
          <a:xfrm>
            <a:off x="444146" y="1604705"/>
            <a:ext cx="593208" cy="590614"/>
            <a:chOff x="5413700" y="1217175"/>
            <a:chExt cx="3465000" cy="3857700"/>
          </a:xfrm>
        </p:grpSpPr>
        <p:sp>
          <p:nvSpPr>
            <p:cNvPr id="2380" name="Google Shape;238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2" name="Google Shape;238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3" name="Google Shape;238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4" name="Google Shape;238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85" name="Google Shape;2385;p277"/>
          <p:cNvGrpSpPr/>
          <p:nvPr/>
        </p:nvGrpSpPr>
        <p:grpSpPr>
          <a:xfrm>
            <a:off x="596546" y="1757105"/>
            <a:ext cx="593208" cy="590614"/>
            <a:chOff x="5413700" y="1217175"/>
            <a:chExt cx="3465000" cy="3857700"/>
          </a:xfrm>
        </p:grpSpPr>
        <p:sp>
          <p:nvSpPr>
            <p:cNvPr id="2386" name="Google Shape;238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8" name="Google Shape;238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9" name="Google Shape;238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0" name="Google Shape;239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91" name="Google Shape;2391;p277"/>
          <p:cNvGrpSpPr/>
          <p:nvPr/>
        </p:nvGrpSpPr>
        <p:grpSpPr>
          <a:xfrm>
            <a:off x="748946" y="1909505"/>
            <a:ext cx="593208" cy="590614"/>
            <a:chOff x="5413700" y="1217175"/>
            <a:chExt cx="3465000" cy="3857700"/>
          </a:xfrm>
        </p:grpSpPr>
        <p:sp>
          <p:nvSpPr>
            <p:cNvPr id="2392" name="Google Shape;239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4" name="Google Shape;239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5" name="Google Shape;239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6" name="Google Shape;239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97" name="Google Shape;2397;p277"/>
          <p:cNvGrpSpPr/>
          <p:nvPr/>
        </p:nvGrpSpPr>
        <p:grpSpPr>
          <a:xfrm>
            <a:off x="901346" y="2061905"/>
            <a:ext cx="593208" cy="590614"/>
            <a:chOff x="5413700" y="1217175"/>
            <a:chExt cx="3465000" cy="3857700"/>
          </a:xfrm>
        </p:grpSpPr>
        <p:sp>
          <p:nvSpPr>
            <p:cNvPr id="2398" name="Google Shape;239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0" name="Google Shape;240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1" name="Google Shape;240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2" name="Google Shape;240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03" name="Google Shape;2403;p277"/>
          <p:cNvGrpSpPr/>
          <p:nvPr/>
        </p:nvGrpSpPr>
        <p:grpSpPr>
          <a:xfrm>
            <a:off x="1053746" y="2214305"/>
            <a:ext cx="593208" cy="590614"/>
            <a:chOff x="5413700" y="1217175"/>
            <a:chExt cx="3465000" cy="3857700"/>
          </a:xfrm>
        </p:grpSpPr>
        <p:sp>
          <p:nvSpPr>
            <p:cNvPr id="2404" name="Google Shape;240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6" name="Google Shape;240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7" name="Google Shape;240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8" name="Google Shape;240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09" name="Google Shape;2409;p277"/>
          <p:cNvGrpSpPr/>
          <p:nvPr/>
        </p:nvGrpSpPr>
        <p:grpSpPr>
          <a:xfrm>
            <a:off x="1206146" y="2366705"/>
            <a:ext cx="593208" cy="590614"/>
            <a:chOff x="5413700" y="1217175"/>
            <a:chExt cx="3465000" cy="3857700"/>
          </a:xfrm>
        </p:grpSpPr>
        <p:sp>
          <p:nvSpPr>
            <p:cNvPr id="2410" name="Google Shape;241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2" name="Google Shape;241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3" name="Google Shape;241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4" name="Google Shape;241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15" name="Google Shape;2415;p277"/>
          <p:cNvGrpSpPr/>
          <p:nvPr/>
        </p:nvGrpSpPr>
        <p:grpSpPr>
          <a:xfrm>
            <a:off x="1358546" y="2519105"/>
            <a:ext cx="593208" cy="590614"/>
            <a:chOff x="5413700" y="1217175"/>
            <a:chExt cx="3465000" cy="3857700"/>
          </a:xfrm>
        </p:grpSpPr>
        <p:sp>
          <p:nvSpPr>
            <p:cNvPr id="2416" name="Google Shape;2416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8" name="Google Shape;2418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9" name="Google Shape;2419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0" name="Google Shape;2420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1" name="Google Shape;2421;p277"/>
          <p:cNvGrpSpPr/>
          <p:nvPr/>
        </p:nvGrpSpPr>
        <p:grpSpPr>
          <a:xfrm>
            <a:off x="1510946" y="2671505"/>
            <a:ext cx="593208" cy="590614"/>
            <a:chOff x="5413700" y="1217175"/>
            <a:chExt cx="3465000" cy="3857700"/>
          </a:xfrm>
        </p:grpSpPr>
        <p:sp>
          <p:nvSpPr>
            <p:cNvPr id="2422" name="Google Shape;2422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4" name="Google Shape;2424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5" name="Google Shape;2425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6" name="Google Shape;2426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7" name="Google Shape;2427;p277"/>
          <p:cNvGrpSpPr/>
          <p:nvPr/>
        </p:nvGrpSpPr>
        <p:grpSpPr>
          <a:xfrm>
            <a:off x="1663346" y="2823905"/>
            <a:ext cx="593208" cy="590614"/>
            <a:chOff x="5413700" y="1217175"/>
            <a:chExt cx="3465000" cy="3857700"/>
          </a:xfrm>
        </p:grpSpPr>
        <p:sp>
          <p:nvSpPr>
            <p:cNvPr id="2428" name="Google Shape;2428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0" name="Google Shape;2430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1" name="Google Shape;2431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2" name="Google Shape;2432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33" name="Google Shape;2433;p277"/>
          <p:cNvGrpSpPr/>
          <p:nvPr/>
        </p:nvGrpSpPr>
        <p:grpSpPr>
          <a:xfrm>
            <a:off x="1815746" y="2976305"/>
            <a:ext cx="593208" cy="590614"/>
            <a:chOff x="5413700" y="1217175"/>
            <a:chExt cx="3465000" cy="3857700"/>
          </a:xfrm>
        </p:grpSpPr>
        <p:sp>
          <p:nvSpPr>
            <p:cNvPr id="2434" name="Google Shape;2434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6" name="Google Shape;2436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7" name="Google Shape;2437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8" name="Google Shape;2438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39" name="Google Shape;2439;p277"/>
          <p:cNvGrpSpPr/>
          <p:nvPr/>
        </p:nvGrpSpPr>
        <p:grpSpPr>
          <a:xfrm>
            <a:off x="1968146" y="3128705"/>
            <a:ext cx="593208" cy="590614"/>
            <a:chOff x="5413700" y="1217175"/>
            <a:chExt cx="3465000" cy="3857700"/>
          </a:xfrm>
        </p:grpSpPr>
        <p:sp>
          <p:nvSpPr>
            <p:cNvPr id="2440" name="Google Shape;2440;p277"/>
            <p:cNvSpPr/>
            <p:nvPr/>
          </p:nvSpPr>
          <p:spPr>
            <a:xfrm>
              <a:off x="5413700" y="1217175"/>
              <a:ext cx="3465000" cy="38577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7"/>
            <p:cNvSpPr/>
            <p:nvPr/>
          </p:nvSpPr>
          <p:spPr>
            <a:xfrm>
              <a:off x="5820325" y="1599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2" name="Google Shape;2442;p277"/>
            <p:cNvSpPr/>
            <p:nvPr/>
          </p:nvSpPr>
          <p:spPr>
            <a:xfrm>
              <a:off x="7400000" y="1599925"/>
              <a:ext cx="11346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3" name="Google Shape;2443;p277"/>
            <p:cNvSpPr/>
            <p:nvPr/>
          </p:nvSpPr>
          <p:spPr>
            <a:xfrm>
              <a:off x="5820325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4" name="Google Shape;2444;p277"/>
            <p:cNvSpPr/>
            <p:nvPr/>
          </p:nvSpPr>
          <p:spPr>
            <a:xfrm>
              <a:off x="7375550" y="3238925"/>
              <a:ext cx="1183500" cy="1138500"/>
            </a:xfrm>
            <a:prstGeom prst="rect">
              <a:avLst/>
            </a:prstGeom>
            <a:noFill/>
            <a:ln w="38100" cap="flat" cmpd="sng">
              <a:solidFill>
                <a:srgbClr val="039B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445" name="Google Shape;2445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743750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6" name="Google Shape;2446;p277"/>
          <p:cNvCxnSpPr/>
          <p:nvPr/>
        </p:nvCxnSpPr>
        <p:spPr>
          <a:xfrm>
            <a:off x="3880413" y="2581500"/>
            <a:ext cx="1603800" cy="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47" name="Google Shape;2447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6769375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7795000" y="61132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743750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0" name="Google Shape;2450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6769375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1" name="Google Shape;2451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7795000" y="1933300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743750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6769375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277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7795000" y="3255275"/>
            <a:ext cx="786927" cy="1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7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199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Orchestration</a:t>
            </a:r>
            <a:endParaRPr/>
          </a:p>
        </p:txBody>
      </p:sp>
      <p:sp>
        <p:nvSpPr>
          <p:cNvPr id="2460" name="Google Shape;2460;p278"/>
          <p:cNvSpPr txBox="1"/>
          <p:nvPr/>
        </p:nvSpPr>
        <p:spPr>
          <a:xfrm>
            <a:off x="5399675" y="1750314"/>
            <a:ext cx="3276600" cy="17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Swarm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EKS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Mesos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AKS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1" name="Google Shape;2461;p278" descr="kuberne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37" y="1090825"/>
            <a:ext cx="3073075" cy="30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2" name="Google Shape;2462;p278"/>
          <p:cNvSpPr txBox="1"/>
          <p:nvPr/>
        </p:nvSpPr>
        <p:spPr>
          <a:xfrm>
            <a:off x="1105975" y="4310850"/>
            <a:ext cx="20208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“K8s”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79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11" name="Google Shape;311;p55"/>
          <p:cNvSpPr txBox="1"/>
          <p:nvPr/>
        </p:nvSpPr>
        <p:spPr>
          <a:xfrm>
            <a:off x="5409725" y="14190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217750" y="1334125"/>
            <a:ext cx="34533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Transmission Control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5455275" y="28816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UDP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217750" y="3108125"/>
            <a:ext cx="34533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Datagram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28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73" name="Google Shape;2473;p280"/>
          <p:cNvSpPr txBox="1">
            <a:spLocks noGrp="1"/>
          </p:cNvSpPr>
          <p:nvPr>
            <p:ph type="body" idx="2"/>
          </p:nvPr>
        </p:nvSpPr>
        <p:spPr>
          <a:xfrm>
            <a:off x="7067138" y="1492438"/>
            <a:ext cx="8412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90%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4" name="Google Shape;2474;p280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228773" y="611325"/>
            <a:ext cx="1493574" cy="2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280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228773" y="2872225"/>
            <a:ext cx="1493574" cy="21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280"/>
          <p:cNvSpPr txBox="1">
            <a:spLocks noGrp="1"/>
          </p:cNvSpPr>
          <p:nvPr>
            <p:ph type="body" idx="2"/>
          </p:nvPr>
        </p:nvSpPr>
        <p:spPr>
          <a:xfrm>
            <a:off x="7067138" y="3849188"/>
            <a:ext cx="8412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15%</a:t>
            </a:r>
            <a:endParaRPr sz="24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7" name="Google Shape;2477;p280"/>
          <p:cNvCxnSpPr/>
          <p:nvPr/>
        </p:nvCxnSpPr>
        <p:spPr>
          <a:xfrm>
            <a:off x="377463" y="2872225"/>
            <a:ext cx="2114400" cy="0"/>
          </a:xfrm>
          <a:prstGeom prst="straightConnector1">
            <a:avLst/>
          </a:prstGeom>
          <a:noFill/>
          <a:ln w="762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280"/>
          <p:cNvSpPr txBox="1"/>
          <p:nvPr/>
        </p:nvSpPr>
        <p:spPr>
          <a:xfrm>
            <a:off x="3439750" y="2514475"/>
            <a:ext cx="372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9" name="Google Shape;2479;p280"/>
          <p:cNvSpPr txBox="1"/>
          <p:nvPr/>
        </p:nvSpPr>
        <p:spPr>
          <a:xfrm>
            <a:off x="681625" y="2514475"/>
            <a:ext cx="97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28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85" name="Google Shape;2485;p281"/>
          <p:cNvSpPr txBox="1">
            <a:spLocks noGrp="1"/>
          </p:cNvSpPr>
          <p:nvPr>
            <p:ph type="body" idx="2"/>
          </p:nvPr>
        </p:nvSpPr>
        <p:spPr>
          <a:xfrm>
            <a:off x="7067138" y="1492438"/>
            <a:ext cx="8412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90%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6" name="Google Shape;2486;p281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228773" y="611325"/>
            <a:ext cx="1493574" cy="21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281"/>
          <p:cNvPicPr preferRelativeResize="0"/>
          <p:nvPr/>
        </p:nvPicPr>
        <p:blipFill rotWithShape="1">
          <a:blip r:embed="rId3">
            <a:alphaModFix/>
          </a:blip>
          <a:srcRect l="34736" t="17402" r="34227" b="37136"/>
          <a:stretch/>
        </p:blipFill>
        <p:spPr>
          <a:xfrm>
            <a:off x="5228773" y="2872225"/>
            <a:ext cx="1493574" cy="21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281"/>
          <p:cNvSpPr txBox="1">
            <a:spLocks noGrp="1"/>
          </p:cNvSpPr>
          <p:nvPr>
            <p:ph type="body" idx="2"/>
          </p:nvPr>
        </p:nvSpPr>
        <p:spPr>
          <a:xfrm>
            <a:off x="7067138" y="3849188"/>
            <a:ext cx="8412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15%</a:t>
            </a:r>
            <a:endParaRPr sz="2400" b="1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89" name="Google Shape;2489;p281"/>
          <p:cNvCxnSpPr/>
          <p:nvPr/>
        </p:nvCxnSpPr>
        <p:spPr>
          <a:xfrm>
            <a:off x="377463" y="2872225"/>
            <a:ext cx="2114400" cy="0"/>
          </a:xfrm>
          <a:prstGeom prst="straightConnector1">
            <a:avLst/>
          </a:prstGeom>
          <a:noFill/>
          <a:ln w="762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0" name="Google Shape;2490;p281"/>
          <p:cNvSpPr txBox="1"/>
          <p:nvPr/>
        </p:nvSpPr>
        <p:spPr>
          <a:xfrm>
            <a:off x="681625" y="2514475"/>
            <a:ext cx="97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1" name="Google Shape;2491;p281"/>
          <p:cNvSpPr/>
          <p:nvPr/>
        </p:nvSpPr>
        <p:spPr>
          <a:xfrm>
            <a:off x="2593900" y="2423874"/>
            <a:ext cx="1340100" cy="896700"/>
          </a:xfrm>
          <a:prstGeom prst="rect">
            <a:avLst/>
          </a:prstGeom>
          <a:noFill/>
          <a:ln w="28575" cap="flat" cmpd="sng">
            <a:solidFill>
              <a:srgbClr val="6A84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Load Balancer</a:t>
            </a:r>
            <a:endParaRPr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2" name="Google Shape;2492;p281"/>
          <p:cNvCxnSpPr/>
          <p:nvPr/>
        </p:nvCxnSpPr>
        <p:spPr>
          <a:xfrm>
            <a:off x="4036026" y="3320575"/>
            <a:ext cx="1118400" cy="517800"/>
          </a:xfrm>
          <a:prstGeom prst="straightConnector1">
            <a:avLst/>
          </a:prstGeom>
          <a:noFill/>
          <a:ln w="762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28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sp>
        <p:nvSpPr>
          <p:cNvPr id="2498" name="Google Shape;2498;p282"/>
          <p:cNvSpPr txBox="1"/>
          <p:nvPr/>
        </p:nvSpPr>
        <p:spPr>
          <a:xfrm>
            <a:off x="344050" y="2242950"/>
            <a:ext cx="27228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Scheduling Algorithms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9" name="Google Shape;2499;p282"/>
          <p:cNvSpPr txBox="1"/>
          <p:nvPr/>
        </p:nvSpPr>
        <p:spPr>
          <a:xfrm>
            <a:off x="5032975" y="1799000"/>
            <a:ext cx="3912300" cy="20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Round Robin*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IP Hashing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Choice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Connections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Load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83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284"/>
          <p:cNvSpPr txBox="1">
            <a:spLocks noGrp="1"/>
          </p:cNvSpPr>
          <p:nvPr>
            <p:ph type="title"/>
          </p:nvPr>
        </p:nvSpPr>
        <p:spPr>
          <a:xfrm>
            <a:off x="1180650" y="95305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top</a:t>
            </a:r>
            <a:endParaRPr/>
          </a:p>
        </p:txBody>
      </p:sp>
      <p:sp>
        <p:nvSpPr>
          <p:cNvPr id="2510" name="Google Shape;2510;p284"/>
          <p:cNvSpPr txBox="1">
            <a:spLocks noGrp="1"/>
          </p:cNvSpPr>
          <p:nvPr>
            <p:ph type="subTitle" idx="1"/>
          </p:nvPr>
        </p:nvSpPr>
        <p:spPr>
          <a:xfrm>
            <a:off x="1258950" y="5459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running processes</a:t>
            </a:r>
            <a:endParaRPr/>
          </a:p>
        </p:txBody>
      </p:sp>
      <p:sp>
        <p:nvSpPr>
          <p:cNvPr id="2511" name="Google Shape;2511;p284"/>
          <p:cNvSpPr txBox="1">
            <a:spLocks noGrp="1"/>
          </p:cNvSpPr>
          <p:nvPr>
            <p:ph type="title"/>
          </p:nvPr>
        </p:nvSpPr>
        <p:spPr>
          <a:xfrm>
            <a:off x="1180650" y="219085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sudo apt install htop</a:t>
            </a:r>
            <a:endParaRPr/>
          </a:p>
        </p:txBody>
      </p:sp>
      <p:sp>
        <p:nvSpPr>
          <p:cNvPr id="2512" name="Google Shape;2512;p284"/>
          <p:cNvSpPr txBox="1">
            <a:spLocks noGrp="1"/>
          </p:cNvSpPr>
          <p:nvPr>
            <p:ph type="subTitle" idx="1"/>
          </p:nvPr>
        </p:nvSpPr>
        <p:spPr>
          <a:xfrm>
            <a:off x="1258950" y="17837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htop</a:t>
            </a:r>
            <a:endParaRPr/>
          </a:p>
        </p:txBody>
      </p:sp>
      <p:sp>
        <p:nvSpPr>
          <p:cNvPr id="2513" name="Google Shape;2513;p284"/>
          <p:cNvSpPr txBox="1">
            <a:spLocks noGrp="1"/>
          </p:cNvSpPr>
          <p:nvPr>
            <p:ph type="title"/>
          </p:nvPr>
        </p:nvSpPr>
        <p:spPr>
          <a:xfrm>
            <a:off x="1180650" y="342865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htop</a:t>
            </a:r>
            <a:endParaRPr/>
          </a:p>
        </p:txBody>
      </p:sp>
      <p:sp>
        <p:nvSpPr>
          <p:cNvPr id="2514" name="Google Shape;2514;p284"/>
          <p:cNvSpPr txBox="1">
            <a:spLocks noGrp="1"/>
          </p:cNvSpPr>
          <p:nvPr>
            <p:ph type="subTitle" idx="1"/>
          </p:nvPr>
        </p:nvSpPr>
        <p:spPr>
          <a:xfrm>
            <a:off x="1258950" y="30215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running processes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8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pic>
        <p:nvPicPr>
          <p:cNvPr id="2520" name="Google Shape;2520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87" y="1094399"/>
            <a:ext cx="4652626" cy="33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8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765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Balancers</a:t>
            </a:r>
            <a:endParaRPr/>
          </a:p>
        </p:txBody>
      </p:sp>
      <p:pic>
        <p:nvPicPr>
          <p:cNvPr id="2526" name="Google Shape;2526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50" y="1465088"/>
            <a:ext cx="4181875" cy="15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286"/>
          <p:cNvSpPr txBox="1"/>
          <p:nvPr/>
        </p:nvSpPr>
        <p:spPr>
          <a:xfrm>
            <a:off x="2481000" y="3829350"/>
            <a:ext cx="41820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https://docs.nginx.com/nginx/admin-guide/load-balancer/http-load-balancer/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28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288"/>
          <p:cNvSpPr/>
          <p:nvPr/>
        </p:nvSpPr>
        <p:spPr>
          <a:xfrm>
            <a:off x="1368175" y="764250"/>
            <a:ext cx="6755400" cy="4263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8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Deployments</a:t>
            </a:r>
            <a:endParaRPr/>
          </a:p>
        </p:txBody>
      </p:sp>
      <p:pic>
        <p:nvPicPr>
          <p:cNvPr id="2539" name="Google Shape;2539;p288" descr="Ansible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00" y="850825"/>
            <a:ext cx="1680990" cy="206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288" descr="Vag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800" y="959575"/>
            <a:ext cx="1607326" cy="19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288" descr="Puppet's_company_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700" y="3452225"/>
            <a:ext cx="4123801" cy="1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89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289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5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48" name="Google Shape;2548;p289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Saving Data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49" name="Google Shape;2549;p289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Ping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290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29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Files</a:t>
            </a:r>
            <a:endParaRPr/>
          </a:p>
        </p:txBody>
      </p:sp>
      <p:sp>
        <p:nvSpPr>
          <p:cNvPr id="2560" name="Google Shape;2560;p291"/>
          <p:cNvSpPr txBox="1">
            <a:spLocks noGrp="1"/>
          </p:cNvSpPr>
          <p:nvPr>
            <p:ph type="body" idx="2"/>
          </p:nvPr>
        </p:nvSpPr>
        <p:spPr>
          <a:xfrm>
            <a:off x="4136075" y="2104188"/>
            <a:ext cx="4885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Why not save everything to a file?</a:t>
            </a:r>
            <a:endParaRPr sz="2400"/>
          </a:p>
        </p:txBody>
      </p:sp>
      <p:pic>
        <p:nvPicPr>
          <p:cNvPr id="2561" name="Google Shape;2561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50" y="820300"/>
            <a:ext cx="3098199" cy="30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29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9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55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572" name="Google Shape;2572;p293"/>
          <p:cNvSpPr/>
          <p:nvPr/>
        </p:nvSpPr>
        <p:spPr>
          <a:xfrm>
            <a:off x="239725" y="1308950"/>
            <a:ext cx="3403200" cy="3686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40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293"/>
          <p:cNvSpPr txBox="1"/>
          <p:nvPr/>
        </p:nvSpPr>
        <p:spPr>
          <a:xfrm>
            <a:off x="1077163" y="747938"/>
            <a:ext cx="17283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relational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4" name="Google Shape;2574;p293" descr="1200px-MySQL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13" y="2025260"/>
            <a:ext cx="1298775" cy="6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293" descr="MicrosoftSQLServ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250" y="3177875"/>
            <a:ext cx="1352768" cy="11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293" descr="postgresql-logo_Lar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4" y="2894775"/>
            <a:ext cx="1582725" cy="175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293"/>
          <p:cNvSpPr txBox="1">
            <a:spLocks noGrp="1"/>
          </p:cNvSpPr>
          <p:nvPr>
            <p:ph type="body" idx="2"/>
          </p:nvPr>
        </p:nvSpPr>
        <p:spPr>
          <a:xfrm>
            <a:off x="5482025" y="1928675"/>
            <a:ext cx="3165000" cy="17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SQL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Tables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Related data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Strict structure</a:t>
            </a:r>
            <a:endParaRPr sz="240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29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455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583" name="Google Shape;2583;p294"/>
          <p:cNvSpPr/>
          <p:nvPr/>
        </p:nvSpPr>
        <p:spPr>
          <a:xfrm>
            <a:off x="217750" y="1089725"/>
            <a:ext cx="4107600" cy="3980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40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294"/>
          <p:cNvSpPr txBox="1"/>
          <p:nvPr/>
        </p:nvSpPr>
        <p:spPr>
          <a:xfrm>
            <a:off x="1011850" y="611325"/>
            <a:ext cx="26970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non-relational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85" name="Google Shape;2585;p294" descr="1200px-Cassandra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63" y="4199937"/>
            <a:ext cx="1298775" cy="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294" descr="1200px-Redis_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60" y="1367675"/>
            <a:ext cx="1678812" cy="5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294" descr="MongoDB-Logo-5c3a7405a85675366beb3a5ec4c032348c390b3f142f5e6dddf1d78e2df5cb5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8" y="3002706"/>
            <a:ext cx="3539394" cy="9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p294"/>
          <p:cNvSpPr txBox="1">
            <a:spLocks noGrp="1"/>
          </p:cNvSpPr>
          <p:nvPr>
            <p:ph type="body" idx="2"/>
          </p:nvPr>
        </p:nvSpPr>
        <p:spPr>
          <a:xfrm>
            <a:off x="5482025" y="1928675"/>
            <a:ext cx="3165000" cy="17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NoSQL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agnostic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Loose structure</a:t>
            </a:r>
            <a:endParaRPr sz="2400"/>
          </a:p>
        </p:txBody>
      </p:sp>
      <p:pic>
        <p:nvPicPr>
          <p:cNvPr id="2589" name="Google Shape;2589;p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413" y="2042912"/>
            <a:ext cx="2585840" cy="119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29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29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2600" name="Google Shape;2600;p296"/>
          <p:cNvSpPr txBox="1">
            <a:spLocks noGrp="1"/>
          </p:cNvSpPr>
          <p:nvPr>
            <p:ph type="title" idx="4294967295"/>
          </p:nvPr>
        </p:nvSpPr>
        <p:spPr>
          <a:xfrm>
            <a:off x="1141513" y="1144750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apt install redis-server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1" name="Google Shape;2601;p296"/>
          <p:cNvSpPr txBox="1">
            <a:spLocks noGrp="1"/>
          </p:cNvSpPr>
          <p:nvPr>
            <p:ph type="subTitle" idx="1"/>
          </p:nvPr>
        </p:nvSpPr>
        <p:spPr>
          <a:xfrm>
            <a:off x="1219813" y="7376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redis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2" name="Google Shape;2602;p296"/>
          <p:cNvSpPr txBox="1">
            <a:spLocks noGrp="1"/>
          </p:cNvSpPr>
          <p:nvPr>
            <p:ph type="title" idx="4294967295"/>
          </p:nvPr>
        </p:nvSpPr>
        <p:spPr>
          <a:xfrm>
            <a:off x="1141513" y="2473738"/>
            <a:ext cx="67827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vi /etc/redis/redis.conf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296"/>
          <p:cNvSpPr txBox="1">
            <a:spLocks noGrp="1"/>
          </p:cNvSpPr>
          <p:nvPr>
            <p:ph type="subTitle" idx="1"/>
          </p:nvPr>
        </p:nvSpPr>
        <p:spPr>
          <a:xfrm>
            <a:off x="1219813" y="2066638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Edit config to start with system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04" name="Google Shape;2604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13" y="3224675"/>
            <a:ext cx="3500325" cy="341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605" name="Google Shape;2605;p296"/>
          <p:cNvCxnSpPr/>
          <p:nvPr/>
        </p:nvCxnSpPr>
        <p:spPr>
          <a:xfrm rot="10800000">
            <a:off x="6499763" y="3395625"/>
            <a:ext cx="1068900" cy="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6" name="Google Shape;2606;p296"/>
          <p:cNvSpPr txBox="1">
            <a:spLocks noGrp="1"/>
          </p:cNvSpPr>
          <p:nvPr>
            <p:ph type="title" idx="4294967295"/>
          </p:nvPr>
        </p:nvSpPr>
        <p:spPr>
          <a:xfrm>
            <a:off x="1178475" y="4095725"/>
            <a:ext cx="7842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$ sudo systemctl restart redis.service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7" name="Google Shape;2607;p296"/>
          <p:cNvSpPr txBox="1">
            <a:spLocks noGrp="1"/>
          </p:cNvSpPr>
          <p:nvPr>
            <p:ph type="subTitle" idx="1"/>
          </p:nvPr>
        </p:nvSpPr>
        <p:spPr>
          <a:xfrm>
            <a:off x="1256763" y="36886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Restart redis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29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2613" name="Google Shape;2613;p297"/>
          <p:cNvSpPr txBox="1"/>
          <p:nvPr/>
        </p:nvSpPr>
        <p:spPr>
          <a:xfrm>
            <a:off x="1570650" y="2296200"/>
            <a:ext cx="60027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https://github.com/NodeRedis/node_redis</a:t>
            </a:r>
            <a:endParaRPr sz="240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98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29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624" name="Google Shape;2624;p299"/>
          <p:cNvSpPr txBox="1"/>
          <p:nvPr/>
        </p:nvSpPr>
        <p:spPr>
          <a:xfrm>
            <a:off x="1351050" y="1402825"/>
            <a:ext cx="6441900" cy="49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sudo apt install mysql-server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5" name="Google Shape;2625;p299"/>
          <p:cNvSpPr txBox="1"/>
          <p:nvPr/>
        </p:nvSpPr>
        <p:spPr>
          <a:xfrm>
            <a:off x="1351050" y="2659900"/>
            <a:ext cx="5677500" cy="49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 mysql_secure_installation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6" name="Google Shape;2626;p299"/>
          <p:cNvSpPr txBox="1">
            <a:spLocks noGrp="1"/>
          </p:cNvSpPr>
          <p:nvPr>
            <p:ph type="subTitle" idx="1"/>
          </p:nvPr>
        </p:nvSpPr>
        <p:spPr>
          <a:xfrm>
            <a:off x="1463738" y="10558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mysql server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7" name="Google Shape;2627;p299"/>
          <p:cNvSpPr txBox="1">
            <a:spLocks noGrp="1"/>
          </p:cNvSpPr>
          <p:nvPr>
            <p:ph type="subTitle" idx="1"/>
          </p:nvPr>
        </p:nvSpPr>
        <p:spPr>
          <a:xfrm>
            <a:off x="1463738" y="23682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Run setup</a:t>
            </a:r>
            <a:endParaRPr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>
            <a:spLocks noGrp="1"/>
          </p:cNvSpPr>
          <p:nvPr>
            <p:ph type="title"/>
          </p:nvPr>
        </p:nvSpPr>
        <p:spPr>
          <a:xfrm>
            <a:off x="1258950" y="2210650"/>
            <a:ext cx="38082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ping </a:t>
            </a:r>
            <a:r>
              <a:rPr lang="en"/>
              <a:t>twitter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30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2633" name="Google Shape;2633;p300"/>
          <p:cNvSpPr txBox="1"/>
          <p:nvPr/>
        </p:nvSpPr>
        <p:spPr>
          <a:xfrm>
            <a:off x="2191050" y="2470650"/>
            <a:ext cx="47619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https://github.com/mysqljs/mysql</a:t>
            </a:r>
            <a:endParaRPr sz="240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301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01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6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40" name="Google Shape;2640;p301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Final Project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41" name="Google Shape;2641;p301"/>
          <p:cNvSpPr txBox="1"/>
          <p:nvPr/>
        </p:nvSpPr>
        <p:spPr>
          <a:xfrm>
            <a:off x="4749000" y="1647300"/>
            <a:ext cx="4047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Websockets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30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0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652" name="Google Shape;2652;p303"/>
          <p:cNvSpPr txBox="1"/>
          <p:nvPr/>
        </p:nvSpPr>
        <p:spPr>
          <a:xfrm>
            <a:off x="5414175" y="15738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Websocket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3" name="Google Shape;2653;p303"/>
          <p:cNvSpPr txBox="1"/>
          <p:nvPr/>
        </p:nvSpPr>
        <p:spPr>
          <a:xfrm>
            <a:off x="222200" y="1488900"/>
            <a:ext cx="3995100" cy="11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bidirectional connection between client and server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30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Websockets</a:t>
            </a:r>
            <a:endParaRPr/>
          </a:p>
        </p:txBody>
      </p:sp>
      <p:sp>
        <p:nvSpPr>
          <p:cNvPr id="2659" name="Google Shape;2659;p304"/>
          <p:cNvSpPr txBox="1"/>
          <p:nvPr/>
        </p:nvSpPr>
        <p:spPr>
          <a:xfrm>
            <a:off x="1033650" y="1157700"/>
            <a:ext cx="75372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location / {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proxy_set_header Upgrade $http_upgrade;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proxy_set_header Connection "upgrade";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proxy_pass http://127.0.0.1:3000;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660" name="Google Shape;2660;p304"/>
          <p:cNvSpPr/>
          <p:nvPr/>
        </p:nvSpPr>
        <p:spPr>
          <a:xfrm>
            <a:off x="1384850" y="1579975"/>
            <a:ext cx="5945700" cy="727800"/>
          </a:xfrm>
          <a:prstGeom prst="rect">
            <a:avLst/>
          </a:prstGeom>
          <a:noFill/>
          <a:ln w="28575" cap="flat" cmpd="sng">
            <a:solidFill>
              <a:srgbClr val="FFEB3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05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30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2671" name="Google Shape;2671;p306"/>
          <p:cNvSpPr txBox="1">
            <a:spLocks noGrp="1"/>
          </p:cNvSpPr>
          <p:nvPr>
            <p:ph type="body" idx="2"/>
          </p:nvPr>
        </p:nvSpPr>
        <p:spPr>
          <a:xfrm>
            <a:off x="1222000" y="2106950"/>
            <a:ext cx="56037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Create a chat bot using websockets</a:t>
            </a:r>
            <a:endParaRPr sz="2400"/>
          </a:p>
        </p:txBody>
      </p:sp>
      <p:sp>
        <p:nvSpPr>
          <p:cNvPr id="2672" name="Google Shape;2672;p306"/>
          <p:cNvSpPr txBox="1"/>
          <p:nvPr/>
        </p:nvSpPr>
        <p:spPr>
          <a:xfrm>
            <a:off x="2300350" y="1304450"/>
            <a:ext cx="35961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https://github.com/young/fsfev2</a:t>
            </a:r>
            <a:endParaRPr sz="180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307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8" y="1142350"/>
            <a:ext cx="8165725" cy="2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35" name="Google Shape;335;p59"/>
          <p:cNvSpPr txBox="1"/>
          <p:nvPr/>
        </p:nvSpPr>
        <p:spPr>
          <a:xfrm>
            <a:off x="55470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DNS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355100" y="220185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Domain Name System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3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1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getting started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4749000" y="1647300"/>
            <a:ext cx="4047600" cy="18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“Full Stack”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Shells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internet works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62" y="1204872"/>
            <a:ext cx="5838112" cy="327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43" name="Google Shape;343;p60"/>
          <p:cNvSpPr txBox="1"/>
          <p:nvPr/>
        </p:nvSpPr>
        <p:spPr>
          <a:xfrm>
            <a:off x="2263163" y="103400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subdomain</a:t>
            </a:r>
            <a:endParaRPr sz="3000" b="1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3178913" y="4140175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sz="3000" b="1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60"/>
          <p:cNvSpPr txBox="1"/>
          <p:nvPr/>
        </p:nvSpPr>
        <p:spPr>
          <a:xfrm>
            <a:off x="5895427" y="3316425"/>
            <a:ext cx="904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BC34A"/>
                </a:solidFill>
                <a:latin typeface="Proxima Nova"/>
                <a:ea typeface="Proxima Nova"/>
                <a:cs typeface="Proxima Nova"/>
                <a:sym typeface="Proxima Nova"/>
              </a:rPr>
              <a:t>tld</a:t>
            </a:r>
            <a:endParaRPr sz="3000" b="1">
              <a:solidFill>
                <a:srgbClr val="8BC3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1896650" y="1540150"/>
            <a:ext cx="397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jemyoung.com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3115725" y="2066700"/>
            <a:ext cx="9348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CEE8"/>
                </a:solidFill>
                <a:latin typeface="Proxima Nova"/>
                <a:ea typeface="Proxima Nova"/>
                <a:cs typeface="Proxima Nova"/>
                <a:sym typeface="Proxima Nova"/>
              </a:rPr>
              <a:t>====&gt;</a:t>
            </a:r>
            <a:endParaRPr sz="1800">
              <a:solidFill>
                <a:srgbClr val="D9CE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61"/>
          <p:cNvSpPr txBox="1"/>
          <p:nvPr/>
        </p:nvSpPr>
        <p:spPr>
          <a:xfrm>
            <a:off x="1957775" y="2593250"/>
            <a:ext cx="3971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23.23.185.61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59" name="Google Shape;359;p62"/>
          <p:cNvSpPr txBox="1"/>
          <p:nvPr/>
        </p:nvSpPr>
        <p:spPr>
          <a:xfrm>
            <a:off x="55470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Nameservers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p62"/>
          <p:cNvSpPr txBox="1"/>
          <p:nvPr/>
        </p:nvSpPr>
        <p:spPr>
          <a:xfrm>
            <a:off x="355100" y="2201850"/>
            <a:ext cx="3453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 domains to IP addresses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Trace Route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1127225" y="2439225"/>
            <a:ext cx="4884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traceroute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google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64"/>
          <p:cNvSpPr txBox="1">
            <a:spLocks noGrp="1"/>
          </p:cNvSpPr>
          <p:nvPr>
            <p:ph type="title"/>
          </p:nvPr>
        </p:nvSpPr>
        <p:spPr>
          <a:xfrm>
            <a:off x="1127225" y="1678750"/>
            <a:ext cx="4884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man </a:t>
            </a:r>
            <a:r>
              <a:rPr lang="en"/>
              <a:t>traceroute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4"/>
          <p:cNvSpPr txBox="1">
            <a:spLocks noGrp="1"/>
          </p:cNvSpPr>
          <p:nvPr>
            <p:ph type="subTitle" idx="1"/>
          </p:nvPr>
        </p:nvSpPr>
        <p:spPr>
          <a:xfrm>
            <a:off x="1172025" y="14438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Traceroute manual</a:t>
            </a:r>
            <a:endParaRPr/>
          </a:p>
        </p:txBody>
      </p:sp>
      <p:sp>
        <p:nvSpPr>
          <p:cNvPr id="373" name="Google Shape;373;p64"/>
          <p:cNvSpPr txBox="1">
            <a:spLocks noGrp="1"/>
          </p:cNvSpPr>
          <p:nvPr>
            <p:ph type="subTitle" idx="1"/>
          </p:nvPr>
        </p:nvSpPr>
        <p:spPr>
          <a:xfrm>
            <a:off x="1172025" y="22195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traceroute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63" y="152400"/>
            <a:ext cx="75580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1187550" y="2280150"/>
            <a:ext cx="67689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traceroute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frontendmasters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/>
              <a:t>com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389" name="Google Shape;389;p67"/>
          <p:cNvSpPr txBox="1"/>
          <p:nvPr/>
        </p:nvSpPr>
        <p:spPr>
          <a:xfrm>
            <a:off x="5428913" y="3476125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ICMP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67"/>
          <p:cNvSpPr txBox="1"/>
          <p:nvPr/>
        </p:nvSpPr>
        <p:spPr>
          <a:xfrm>
            <a:off x="207488" y="3281575"/>
            <a:ext cx="34533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Internet Control Message Protocol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p67"/>
          <p:cNvSpPr txBox="1"/>
          <p:nvPr/>
        </p:nvSpPr>
        <p:spPr>
          <a:xfrm>
            <a:off x="4246969" y="1255525"/>
            <a:ext cx="1868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ping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7"/>
          <p:cNvSpPr txBox="1"/>
          <p:nvPr/>
        </p:nvSpPr>
        <p:spPr>
          <a:xfrm>
            <a:off x="6480352" y="1255525"/>
            <a:ext cx="24129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traceroute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3" name="Google Shape;393;p67"/>
          <p:cNvCxnSpPr>
            <a:stCxn id="391" idx="2"/>
          </p:cNvCxnSpPr>
          <p:nvPr/>
        </p:nvCxnSpPr>
        <p:spPr>
          <a:xfrm>
            <a:off x="5181169" y="1734325"/>
            <a:ext cx="1434600" cy="1818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67"/>
          <p:cNvCxnSpPr/>
          <p:nvPr/>
        </p:nvCxnSpPr>
        <p:spPr>
          <a:xfrm flipH="1">
            <a:off x="7577750" y="1757025"/>
            <a:ext cx="883500" cy="17667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does the internet work?</a:t>
            </a:r>
            <a:endParaRPr/>
          </a:p>
        </p:txBody>
      </p:sp>
      <p:sp>
        <p:nvSpPr>
          <p:cNvPr id="400" name="Google Shape;400;p68"/>
          <p:cNvSpPr txBox="1"/>
          <p:nvPr/>
        </p:nvSpPr>
        <p:spPr>
          <a:xfrm>
            <a:off x="6475972" y="2001750"/>
            <a:ext cx="15789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Packet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50" y="1048550"/>
            <a:ext cx="3232749" cy="32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>
            <a:spLocks noGrp="1"/>
          </p:cNvSpPr>
          <p:nvPr>
            <p:ph type="title"/>
          </p:nvPr>
        </p:nvSpPr>
        <p:spPr>
          <a:xfrm>
            <a:off x="1245450" y="1535800"/>
            <a:ext cx="66531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(Again) How does the internet work?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>
            <a:spLocks noGrp="1"/>
          </p:cNvSpPr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What is “Full Stack?”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"/>
          <p:cNvSpPr txBox="1"/>
          <p:nvPr/>
        </p:nvSpPr>
        <p:spPr>
          <a:xfrm>
            <a:off x="2156275" y="2571738"/>
            <a:ext cx="1590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domain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70"/>
          <p:cNvSpPr txBox="1"/>
          <p:nvPr/>
        </p:nvSpPr>
        <p:spPr>
          <a:xfrm>
            <a:off x="5299421" y="2571738"/>
            <a:ext cx="673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IP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3" name="Google Shape;413;p70"/>
          <p:cNvCxnSpPr/>
          <p:nvPr/>
        </p:nvCxnSpPr>
        <p:spPr>
          <a:xfrm rot="10800000" flipH="1">
            <a:off x="4011525" y="2883963"/>
            <a:ext cx="715500" cy="8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70"/>
          <p:cNvCxnSpPr/>
          <p:nvPr/>
        </p:nvCxnSpPr>
        <p:spPr>
          <a:xfrm rot="10800000" flipH="1">
            <a:off x="6104675" y="2883963"/>
            <a:ext cx="715500" cy="8100"/>
          </a:xfrm>
          <a:prstGeom prst="straightConnector1">
            <a:avLst/>
          </a:prstGeom>
          <a:noFill/>
          <a:ln w="38100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5" name="Google Shape;415;p70"/>
          <p:cNvSpPr txBox="1"/>
          <p:nvPr/>
        </p:nvSpPr>
        <p:spPr>
          <a:xfrm>
            <a:off x="6151075" y="2571750"/>
            <a:ext cx="5304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TCP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70"/>
          <p:cNvSpPr txBox="1"/>
          <p:nvPr/>
        </p:nvSpPr>
        <p:spPr>
          <a:xfrm>
            <a:off x="7141200" y="2571750"/>
            <a:ext cx="3675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1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27" name="Google Shape;427;p72"/>
          <p:cNvSpPr txBox="1"/>
          <p:nvPr/>
        </p:nvSpPr>
        <p:spPr>
          <a:xfrm>
            <a:off x="54237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VIM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12625" y="2189400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 Improved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34" name="Google Shape;434;p73"/>
          <p:cNvSpPr txBox="1"/>
          <p:nvPr/>
        </p:nvSpPr>
        <p:spPr>
          <a:xfrm>
            <a:off x="217750" y="248397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command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5" name="Google Shape;435;p73"/>
          <p:cNvSpPr txBox="1"/>
          <p:nvPr/>
        </p:nvSpPr>
        <p:spPr>
          <a:xfrm>
            <a:off x="217750" y="1198363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insert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217750" y="402382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last line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5305650" y="2536475"/>
            <a:ext cx="3337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mode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5305650" y="1250875"/>
            <a:ext cx="3337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Text editing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5305650" y="4023825"/>
            <a:ext cx="3337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Searching, saving, exiting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45" name="Google Shape;445;p74"/>
          <p:cNvSpPr txBox="1"/>
          <p:nvPr/>
        </p:nvSpPr>
        <p:spPr>
          <a:xfrm>
            <a:off x="217750" y="248397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command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6" name="Google Shape;446;p74"/>
          <p:cNvSpPr txBox="1"/>
          <p:nvPr/>
        </p:nvSpPr>
        <p:spPr>
          <a:xfrm>
            <a:off x="217750" y="1198363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insert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217750" y="4023825"/>
            <a:ext cx="34533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last line mode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5305650" y="2536475"/>
            <a:ext cx="11238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ESC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5305650" y="1250875"/>
            <a:ext cx="662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74"/>
          <p:cNvSpPr txBox="1"/>
          <p:nvPr/>
        </p:nvSpPr>
        <p:spPr>
          <a:xfrm>
            <a:off x="5305650" y="4023825"/>
            <a:ext cx="5739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600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56" name="Google Shape;456;p75"/>
          <p:cNvSpPr txBox="1"/>
          <p:nvPr/>
        </p:nvSpPr>
        <p:spPr>
          <a:xfrm>
            <a:off x="1548700" y="2730975"/>
            <a:ext cx="30429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ESC</a:t>
            </a:r>
            <a:endParaRPr sz="9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5052800" y="2669025"/>
            <a:ext cx="2542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:q!</a:t>
            </a:r>
            <a:endParaRPr sz="9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75"/>
          <p:cNvSpPr txBox="1"/>
          <p:nvPr/>
        </p:nvSpPr>
        <p:spPr>
          <a:xfrm>
            <a:off x="2257650" y="1310325"/>
            <a:ext cx="4093200" cy="65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QUIT VIM</a:t>
            </a:r>
            <a:endParaRPr sz="36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45921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  <p:sp>
        <p:nvSpPr>
          <p:cNvPr id="464" name="Google Shape;464;p76"/>
          <p:cNvSpPr txBox="1"/>
          <p:nvPr/>
        </p:nvSpPr>
        <p:spPr>
          <a:xfrm>
            <a:off x="1464713" y="1003875"/>
            <a:ext cx="5760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9BE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https://linuxmoz.com/vi-commands-cheat-sheet/</a:t>
            </a:r>
            <a:endParaRPr sz="1800" i="1">
              <a:solidFill>
                <a:srgbClr val="039BE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039BE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5" name="Google Shape;465;p76" descr="vim save and ex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550" y="1803738"/>
            <a:ext cx="4688450" cy="1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6"/>
          <p:cNvSpPr/>
          <p:nvPr/>
        </p:nvSpPr>
        <p:spPr>
          <a:xfrm>
            <a:off x="4511250" y="2168325"/>
            <a:ext cx="1432275" cy="514350"/>
          </a:xfrm>
          <a:prstGeom prst="flowChartProcess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6"/>
          <p:cNvSpPr/>
          <p:nvPr/>
        </p:nvSpPr>
        <p:spPr>
          <a:xfrm>
            <a:off x="4511250" y="3167425"/>
            <a:ext cx="2302700" cy="235325"/>
          </a:xfrm>
          <a:prstGeom prst="flowChartProcess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76" descr="vim p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00" y="1692986"/>
            <a:ext cx="3548674" cy="12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6" descr="vim dele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300" y="3010738"/>
            <a:ext cx="2872475" cy="14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6"/>
          <p:cNvSpPr/>
          <p:nvPr/>
        </p:nvSpPr>
        <p:spPr>
          <a:xfrm>
            <a:off x="143200" y="3256738"/>
            <a:ext cx="2629650" cy="267700"/>
          </a:xfrm>
          <a:prstGeom prst="flowChartProcess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76"/>
          <p:cNvSpPr/>
          <p:nvPr/>
        </p:nvSpPr>
        <p:spPr>
          <a:xfrm>
            <a:off x="143200" y="1999288"/>
            <a:ext cx="2009950" cy="235325"/>
          </a:xfrm>
          <a:prstGeom prst="flowChartProcess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6"/>
          <p:cNvSpPr/>
          <p:nvPr/>
        </p:nvSpPr>
        <p:spPr>
          <a:xfrm>
            <a:off x="143200" y="2628013"/>
            <a:ext cx="1788400" cy="235325"/>
          </a:xfrm>
          <a:prstGeom prst="flowChartProcess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6"/>
          <p:cNvSpPr txBox="1"/>
          <p:nvPr/>
        </p:nvSpPr>
        <p:spPr>
          <a:xfrm>
            <a:off x="5127650" y="4155325"/>
            <a:ext cx="38862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http://vim.wikia.com/wiki/Copy,_cut_and_paste</a:t>
            </a:r>
            <a:endParaRPr>
              <a:solidFill>
                <a:srgbClr val="039BE5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>
            <a:spLocks noGrp="1"/>
          </p:cNvSpPr>
          <p:nvPr>
            <p:ph type="title"/>
          </p:nvPr>
        </p:nvSpPr>
        <p:spPr>
          <a:xfrm>
            <a:off x="2213525" y="2280150"/>
            <a:ext cx="4884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vi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78"/>
          <p:cNvSpPr txBox="1">
            <a:spLocks noGrp="1"/>
          </p:cNvSpPr>
          <p:nvPr>
            <p:ph type="title"/>
          </p:nvPr>
        </p:nvSpPr>
        <p:spPr>
          <a:xfrm>
            <a:off x="2213525" y="1509850"/>
            <a:ext cx="4884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man </a:t>
            </a:r>
            <a:r>
              <a:rPr lang="en"/>
              <a:t>vi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Creating and editing in VIM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650" y="152400"/>
            <a:ext cx="56027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>
            <a:spLocks noGrp="1"/>
          </p:cNvSpPr>
          <p:nvPr>
            <p:ph type="title"/>
          </p:nvPr>
        </p:nvSpPr>
        <p:spPr>
          <a:xfrm>
            <a:off x="1119275" y="2280150"/>
            <a:ext cx="2358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/>
              <a:t>vi temp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81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2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501" name="Google Shape;501;p81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servers ftw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2" name="Google Shape;502;p81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cloud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VPS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Buying a domain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sp>
        <p:nvSpPr>
          <p:cNvPr id="513" name="Google Shape;513;p83"/>
          <p:cNvSpPr txBox="1">
            <a:spLocks noGrp="1"/>
          </p:cNvSpPr>
          <p:nvPr>
            <p:ph type="body" idx="2"/>
          </p:nvPr>
        </p:nvSpPr>
        <p:spPr>
          <a:xfrm>
            <a:off x="351300" y="2229600"/>
            <a:ext cx="42207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What does a server do?</a:t>
            </a:r>
            <a:endParaRPr sz="3000"/>
          </a:p>
        </p:txBody>
      </p:sp>
      <p:pic>
        <p:nvPicPr>
          <p:cNvPr id="514" name="Google Shape;51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2400"/>
            <a:ext cx="42672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3"/>
          <p:cNvSpPr txBox="1"/>
          <p:nvPr/>
        </p:nvSpPr>
        <p:spPr>
          <a:xfrm>
            <a:off x="5446700" y="2604900"/>
            <a:ext cx="6237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pic>
        <p:nvPicPr>
          <p:cNvPr id="521" name="Google Shape;5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38" y="861550"/>
            <a:ext cx="3739725" cy="37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make a server!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6"/>
          <p:cNvSpPr txBox="1">
            <a:spLocks noGrp="1"/>
          </p:cNvSpPr>
          <p:nvPr>
            <p:ph type="title"/>
          </p:nvPr>
        </p:nvSpPr>
        <p:spPr>
          <a:xfrm>
            <a:off x="1258950" y="2156400"/>
            <a:ext cx="4276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simpleServer.js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 t="2286"/>
          <a:stretch/>
        </p:blipFill>
        <p:spPr>
          <a:xfrm>
            <a:off x="587013" y="1026375"/>
            <a:ext cx="7969974" cy="2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>
            <a:spLocks noGrp="1"/>
          </p:cNvSpPr>
          <p:nvPr>
            <p:ph type="title"/>
          </p:nvPr>
        </p:nvSpPr>
        <p:spPr>
          <a:xfrm>
            <a:off x="1258950" y="2156400"/>
            <a:ext cx="45750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node simpleServer.js</a:t>
            </a:r>
            <a:endParaRPr/>
          </a:p>
        </p:txBody>
      </p:sp>
      <p:sp>
        <p:nvSpPr>
          <p:cNvPr id="542" name="Google Shape;542;p88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Run NodeJS script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grpSp>
        <p:nvGrpSpPr>
          <p:cNvPr id="548" name="Google Shape;548;p89"/>
          <p:cNvGrpSpPr/>
          <p:nvPr/>
        </p:nvGrpSpPr>
        <p:grpSpPr>
          <a:xfrm>
            <a:off x="217750" y="1264500"/>
            <a:ext cx="4076325" cy="2786925"/>
            <a:chOff x="217750" y="1264500"/>
            <a:chExt cx="4076325" cy="2786925"/>
          </a:xfrm>
        </p:grpSpPr>
        <p:pic>
          <p:nvPicPr>
            <p:cNvPr id="549" name="Google Shape;549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89"/>
          <p:cNvGrpSpPr/>
          <p:nvPr/>
        </p:nvGrpSpPr>
        <p:grpSpPr>
          <a:xfrm>
            <a:off x="2730750" y="1264500"/>
            <a:ext cx="4076325" cy="2786925"/>
            <a:chOff x="217750" y="1264500"/>
            <a:chExt cx="4076325" cy="2786925"/>
          </a:xfrm>
        </p:grpSpPr>
        <p:pic>
          <p:nvPicPr>
            <p:cNvPr id="552" name="Google Shape;552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89"/>
          <p:cNvGrpSpPr/>
          <p:nvPr/>
        </p:nvGrpSpPr>
        <p:grpSpPr>
          <a:xfrm>
            <a:off x="5262600" y="1264488"/>
            <a:ext cx="4076325" cy="2786925"/>
            <a:chOff x="217750" y="1264500"/>
            <a:chExt cx="4076325" cy="2786925"/>
          </a:xfrm>
        </p:grpSpPr>
        <p:pic>
          <p:nvPicPr>
            <p:cNvPr id="555" name="Google Shape;555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1" y="1633575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29875" y="1342750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36"/>
          <p:cNvSpPr txBox="1"/>
          <p:nvPr/>
        </p:nvSpPr>
        <p:spPr>
          <a:xfrm>
            <a:off x="6687275" y="1342750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" name="Google Shape;154;p36"/>
          <p:cNvGrpSpPr/>
          <p:nvPr/>
        </p:nvGrpSpPr>
        <p:grpSpPr>
          <a:xfrm>
            <a:off x="360257" y="1728100"/>
            <a:ext cx="2491926" cy="2491950"/>
            <a:chOff x="1443120" y="1633575"/>
            <a:chExt cx="2491926" cy="2491950"/>
          </a:xfrm>
        </p:grpSpPr>
        <p:pic>
          <p:nvPicPr>
            <p:cNvPr id="155" name="Google Shape;15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36"/>
            <p:cNvPicPr preferRelativeResize="0"/>
            <p:nvPr/>
          </p:nvPicPr>
          <p:blipFill rotWithShape="1">
            <a:blip r:embed="rId5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36"/>
          <p:cNvSpPr txBox="1"/>
          <p:nvPr/>
        </p:nvSpPr>
        <p:spPr>
          <a:xfrm>
            <a:off x="3890450" y="2354400"/>
            <a:ext cx="1461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magic?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36"/>
          <p:cNvCxnSpPr/>
          <p:nvPr/>
        </p:nvCxnSpPr>
        <p:spPr>
          <a:xfrm rot="10800000" flipH="1">
            <a:off x="2852176" y="2964337"/>
            <a:ext cx="3779100" cy="19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pic>
        <p:nvPicPr>
          <p:cNvPr id="562" name="Google Shape;5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50" y="1069301"/>
            <a:ext cx="5811298" cy="387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1"/>
          <p:cNvSpPr/>
          <p:nvPr/>
        </p:nvSpPr>
        <p:spPr>
          <a:xfrm>
            <a:off x="5041300" y="611225"/>
            <a:ext cx="2847900" cy="36396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9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Servers</a:t>
            </a:r>
            <a:endParaRPr/>
          </a:p>
        </p:txBody>
      </p:sp>
      <p:grpSp>
        <p:nvGrpSpPr>
          <p:cNvPr id="569" name="Google Shape;569;p91"/>
          <p:cNvGrpSpPr/>
          <p:nvPr/>
        </p:nvGrpSpPr>
        <p:grpSpPr>
          <a:xfrm>
            <a:off x="5334357" y="1494224"/>
            <a:ext cx="1117728" cy="727109"/>
            <a:chOff x="217750" y="1264500"/>
            <a:chExt cx="4076325" cy="2786925"/>
          </a:xfrm>
        </p:grpSpPr>
        <p:pic>
          <p:nvPicPr>
            <p:cNvPr id="570" name="Google Shape;57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91"/>
          <p:cNvGrpSpPr/>
          <p:nvPr/>
        </p:nvGrpSpPr>
        <p:grpSpPr>
          <a:xfrm>
            <a:off x="6023547" y="1494224"/>
            <a:ext cx="1117728" cy="727109"/>
            <a:chOff x="217750" y="1264500"/>
            <a:chExt cx="4076325" cy="2786925"/>
          </a:xfrm>
        </p:grpSpPr>
        <p:pic>
          <p:nvPicPr>
            <p:cNvPr id="573" name="Google Shape;57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" name="Google Shape;575;p91"/>
          <p:cNvGrpSpPr/>
          <p:nvPr/>
        </p:nvGrpSpPr>
        <p:grpSpPr>
          <a:xfrm>
            <a:off x="6717906" y="1494220"/>
            <a:ext cx="1117728" cy="727109"/>
            <a:chOff x="217750" y="1264500"/>
            <a:chExt cx="4076325" cy="2786925"/>
          </a:xfrm>
        </p:grpSpPr>
        <p:pic>
          <p:nvPicPr>
            <p:cNvPr id="576" name="Google Shape;576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8" name="Google Shape;578;p91"/>
          <p:cNvGrpSpPr/>
          <p:nvPr/>
        </p:nvGrpSpPr>
        <p:grpSpPr>
          <a:xfrm>
            <a:off x="5288557" y="2420849"/>
            <a:ext cx="1117728" cy="727109"/>
            <a:chOff x="217750" y="1264500"/>
            <a:chExt cx="4076325" cy="2786925"/>
          </a:xfrm>
        </p:grpSpPr>
        <p:pic>
          <p:nvPicPr>
            <p:cNvPr id="579" name="Google Shape;57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" name="Google Shape;581;p91"/>
          <p:cNvGrpSpPr/>
          <p:nvPr/>
        </p:nvGrpSpPr>
        <p:grpSpPr>
          <a:xfrm>
            <a:off x="5977747" y="2420849"/>
            <a:ext cx="1117728" cy="727109"/>
            <a:chOff x="217750" y="1264500"/>
            <a:chExt cx="4076325" cy="2786925"/>
          </a:xfrm>
        </p:grpSpPr>
        <p:pic>
          <p:nvPicPr>
            <p:cNvPr id="582" name="Google Shape;582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91"/>
          <p:cNvGrpSpPr/>
          <p:nvPr/>
        </p:nvGrpSpPr>
        <p:grpSpPr>
          <a:xfrm>
            <a:off x="6672106" y="2420845"/>
            <a:ext cx="1117728" cy="727109"/>
            <a:chOff x="217750" y="1264500"/>
            <a:chExt cx="4076325" cy="2786925"/>
          </a:xfrm>
        </p:grpSpPr>
        <p:pic>
          <p:nvPicPr>
            <p:cNvPr id="585" name="Google Shape;585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p91"/>
          <p:cNvGrpSpPr/>
          <p:nvPr/>
        </p:nvGrpSpPr>
        <p:grpSpPr>
          <a:xfrm>
            <a:off x="5291145" y="672074"/>
            <a:ext cx="1117728" cy="727109"/>
            <a:chOff x="217750" y="1264500"/>
            <a:chExt cx="4076325" cy="2786925"/>
          </a:xfrm>
        </p:grpSpPr>
        <p:pic>
          <p:nvPicPr>
            <p:cNvPr id="588" name="Google Shape;588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Google Shape;590;p91"/>
          <p:cNvGrpSpPr/>
          <p:nvPr/>
        </p:nvGrpSpPr>
        <p:grpSpPr>
          <a:xfrm>
            <a:off x="5980334" y="672074"/>
            <a:ext cx="1117728" cy="727109"/>
            <a:chOff x="217750" y="1264500"/>
            <a:chExt cx="4076325" cy="2786925"/>
          </a:xfrm>
        </p:grpSpPr>
        <p:pic>
          <p:nvPicPr>
            <p:cNvPr id="591" name="Google Shape;59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91"/>
          <p:cNvGrpSpPr/>
          <p:nvPr/>
        </p:nvGrpSpPr>
        <p:grpSpPr>
          <a:xfrm>
            <a:off x="6674693" y="672070"/>
            <a:ext cx="1117728" cy="727109"/>
            <a:chOff x="217750" y="1264500"/>
            <a:chExt cx="4076325" cy="2786925"/>
          </a:xfrm>
        </p:grpSpPr>
        <p:pic>
          <p:nvPicPr>
            <p:cNvPr id="594" name="Google Shape;59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91"/>
          <p:cNvGrpSpPr/>
          <p:nvPr/>
        </p:nvGrpSpPr>
        <p:grpSpPr>
          <a:xfrm>
            <a:off x="5285970" y="3347474"/>
            <a:ext cx="1117728" cy="727109"/>
            <a:chOff x="217750" y="1264500"/>
            <a:chExt cx="4076325" cy="2786925"/>
          </a:xfrm>
        </p:grpSpPr>
        <p:pic>
          <p:nvPicPr>
            <p:cNvPr id="597" name="Google Shape;59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" name="Google Shape;599;p91"/>
          <p:cNvGrpSpPr/>
          <p:nvPr/>
        </p:nvGrpSpPr>
        <p:grpSpPr>
          <a:xfrm>
            <a:off x="5975159" y="3347474"/>
            <a:ext cx="1117728" cy="727109"/>
            <a:chOff x="217750" y="1264500"/>
            <a:chExt cx="4076325" cy="2786925"/>
          </a:xfrm>
        </p:grpSpPr>
        <p:pic>
          <p:nvPicPr>
            <p:cNvPr id="600" name="Google Shape;600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Google Shape;602;p91"/>
          <p:cNvGrpSpPr/>
          <p:nvPr/>
        </p:nvGrpSpPr>
        <p:grpSpPr>
          <a:xfrm>
            <a:off x="6669518" y="3347470"/>
            <a:ext cx="1117728" cy="727109"/>
            <a:chOff x="217750" y="1264500"/>
            <a:chExt cx="4076325" cy="2786925"/>
          </a:xfrm>
        </p:grpSpPr>
        <p:pic>
          <p:nvPicPr>
            <p:cNvPr id="603" name="Google Shape;60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91"/>
          <p:cNvSpPr txBox="1">
            <a:spLocks noGrp="1"/>
          </p:cNvSpPr>
          <p:nvPr>
            <p:ph type="body" idx="2"/>
          </p:nvPr>
        </p:nvSpPr>
        <p:spPr>
          <a:xfrm>
            <a:off x="217750" y="2088875"/>
            <a:ext cx="24315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Datacenter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cloud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3"/>
          <p:cNvSpPr/>
          <p:nvPr/>
        </p:nvSpPr>
        <p:spPr>
          <a:xfrm>
            <a:off x="6091675" y="611325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9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grpSp>
        <p:nvGrpSpPr>
          <p:cNvPr id="617" name="Google Shape;617;p93"/>
          <p:cNvGrpSpPr/>
          <p:nvPr/>
        </p:nvGrpSpPr>
        <p:grpSpPr>
          <a:xfrm>
            <a:off x="6196906" y="970065"/>
            <a:ext cx="401518" cy="295414"/>
            <a:chOff x="217750" y="1264500"/>
            <a:chExt cx="4076325" cy="2786925"/>
          </a:xfrm>
        </p:grpSpPr>
        <p:pic>
          <p:nvPicPr>
            <p:cNvPr id="618" name="Google Shape;61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93"/>
          <p:cNvGrpSpPr/>
          <p:nvPr/>
        </p:nvGrpSpPr>
        <p:grpSpPr>
          <a:xfrm>
            <a:off x="6444353" y="970065"/>
            <a:ext cx="401518" cy="295414"/>
            <a:chOff x="217750" y="1264500"/>
            <a:chExt cx="4076325" cy="2786925"/>
          </a:xfrm>
        </p:grpSpPr>
        <p:pic>
          <p:nvPicPr>
            <p:cNvPr id="621" name="Google Shape;62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93"/>
          <p:cNvGrpSpPr/>
          <p:nvPr/>
        </p:nvGrpSpPr>
        <p:grpSpPr>
          <a:xfrm>
            <a:off x="6693656" y="970063"/>
            <a:ext cx="401518" cy="295414"/>
            <a:chOff x="217750" y="1264500"/>
            <a:chExt cx="4076325" cy="2786925"/>
          </a:xfrm>
        </p:grpSpPr>
        <p:pic>
          <p:nvPicPr>
            <p:cNvPr id="624" name="Google Shape;62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93"/>
          <p:cNvGrpSpPr/>
          <p:nvPr/>
        </p:nvGrpSpPr>
        <p:grpSpPr>
          <a:xfrm>
            <a:off x="6180462" y="1346522"/>
            <a:ext cx="401518" cy="295414"/>
            <a:chOff x="217750" y="1264500"/>
            <a:chExt cx="4076325" cy="2786925"/>
          </a:xfrm>
        </p:grpSpPr>
        <p:pic>
          <p:nvPicPr>
            <p:cNvPr id="627" name="Google Shape;62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" name="Google Shape;629;p93"/>
          <p:cNvGrpSpPr/>
          <p:nvPr/>
        </p:nvGrpSpPr>
        <p:grpSpPr>
          <a:xfrm>
            <a:off x="6427909" y="1346522"/>
            <a:ext cx="401518" cy="295414"/>
            <a:chOff x="217750" y="1264500"/>
            <a:chExt cx="4076325" cy="2786925"/>
          </a:xfrm>
        </p:grpSpPr>
        <p:pic>
          <p:nvPicPr>
            <p:cNvPr id="630" name="Google Shape;63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93"/>
          <p:cNvGrpSpPr/>
          <p:nvPr/>
        </p:nvGrpSpPr>
        <p:grpSpPr>
          <a:xfrm>
            <a:off x="6677212" y="1346520"/>
            <a:ext cx="401518" cy="295414"/>
            <a:chOff x="217750" y="1264500"/>
            <a:chExt cx="4076325" cy="2786925"/>
          </a:xfrm>
        </p:grpSpPr>
        <p:pic>
          <p:nvPicPr>
            <p:cNvPr id="633" name="Google Shape;63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93"/>
          <p:cNvGrpSpPr/>
          <p:nvPr/>
        </p:nvGrpSpPr>
        <p:grpSpPr>
          <a:xfrm>
            <a:off x="6181391" y="636052"/>
            <a:ext cx="401518" cy="295414"/>
            <a:chOff x="217750" y="1264500"/>
            <a:chExt cx="4076325" cy="2786925"/>
          </a:xfrm>
        </p:grpSpPr>
        <p:pic>
          <p:nvPicPr>
            <p:cNvPr id="636" name="Google Shape;63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" name="Google Shape;638;p93"/>
          <p:cNvGrpSpPr/>
          <p:nvPr/>
        </p:nvGrpSpPr>
        <p:grpSpPr>
          <a:xfrm>
            <a:off x="6428838" y="636052"/>
            <a:ext cx="401518" cy="295414"/>
            <a:chOff x="217750" y="1264500"/>
            <a:chExt cx="4076325" cy="2786925"/>
          </a:xfrm>
        </p:grpSpPr>
        <p:pic>
          <p:nvPicPr>
            <p:cNvPr id="639" name="Google Shape;63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93"/>
          <p:cNvGrpSpPr/>
          <p:nvPr/>
        </p:nvGrpSpPr>
        <p:grpSpPr>
          <a:xfrm>
            <a:off x="6678141" y="636051"/>
            <a:ext cx="401518" cy="295414"/>
            <a:chOff x="217750" y="1264500"/>
            <a:chExt cx="4076325" cy="2786925"/>
          </a:xfrm>
        </p:grpSpPr>
        <p:pic>
          <p:nvPicPr>
            <p:cNvPr id="642" name="Google Shape;64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93"/>
          <p:cNvGrpSpPr/>
          <p:nvPr/>
        </p:nvGrpSpPr>
        <p:grpSpPr>
          <a:xfrm>
            <a:off x="6179533" y="1722979"/>
            <a:ext cx="401518" cy="295414"/>
            <a:chOff x="217750" y="1264500"/>
            <a:chExt cx="4076325" cy="2786925"/>
          </a:xfrm>
        </p:grpSpPr>
        <p:pic>
          <p:nvPicPr>
            <p:cNvPr id="645" name="Google Shape;64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" name="Google Shape;647;p93"/>
          <p:cNvGrpSpPr/>
          <p:nvPr/>
        </p:nvGrpSpPr>
        <p:grpSpPr>
          <a:xfrm>
            <a:off x="6426980" y="1722979"/>
            <a:ext cx="401518" cy="295414"/>
            <a:chOff x="217750" y="1264500"/>
            <a:chExt cx="4076325" cy="2786925"/>
          </a:xfrm>
        </p:grpSpPr>
        <p:pic>
          <p:nvPicPr>
            <p:cNvPr id="648" name="Google Shape;64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" name="Google Shape;650;p93"/>
          <p:cNvGrpSpPr/>
          <p:nvPr/>
        </p:nvGrpSpPr>
        <p:grpSpPr>
          <a:xfrm>
            <a:off x="6676283" y="1722978"/>
            <a:ext cx="401518" cy="295414"/>
            <a:chOff x="217750" y="1264500"/>
            <a:chExt cx="4076325" cy="2786925"/>
          </a:xfrm>
        </p:grpSpPr>
        <p:pic>
          <p:nvPicPr>
            <p:cNvPr id="651" name="Google Shape;65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3" name="Google Shape;65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0" y="636050"/>
            <a:ext cx="4106925" cy="41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93"/>
          <p:cNvCxnSpPr>
            <a:stCxn id="627" idx="1"/>
          </p:cNvCxnSpPr>
          <p:nvPr/>
        </p:nvCxnSpPr>
        <p:spPr>
          <a:xfrm flipH="1">
            <a:off x="3508362" y="1494229"/>
            <a:ext cx="2672100" cy="1375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p93"/>
          <p:cNvSpPr/>
          <p:nvPr/>
        </p:nvSpPr>
        <p:spPr>
          <a:xfrm>
            <a:off x="6969550" y="3156800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93"/>
          <p:cNvGrpSpPr/>
          <p:nvPr/>
        </p:nvGrpSpPr>
        <p:grpSpPr>
          <a:xfrm>
            <a:off x="7074781" y="3515540"/>
            <a:ext cx="401518" cy="295414"/>
            <a:chOff x="217750" y="1264500"/>
            <a:chExt cx="4076325" cy="2786925"/>
          </a:xfrm>
        </p:grpSpPr>
        <p:pic>
          <p:nvPicPr>
            <p:cNvPr id="657" name="Google Shape;65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93"/>
          <p:cNvGrpSpPr/>
          <p:nvPr/>
        </p:nvGrpSpPr>
        <p:grpSpPr>
          <a:xfrm>
            <a:off x="7322228" y="3515540"/>
            <a:ext cx="401518" cy="295414"/>
            <a:chOff x="217750" y="1264500"/>
            <a:chExt cx="4076325" cy="2786925"/>
          </a:xfrm>
        </p:grpSpPr>
        <p:pic>
          <p:nvPicPr>
            <p:cNvPr id="660" name="Google Shape;6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2" name="Google Shape;662;p93"/>
          <p:cNvGrpSpPr/>
          <p:nvPr/>
        </p:nvGrpSpPr>
        <p:grpSpPr>
          <a:xfrm>
            <a:off x="7571531" y="3515538"/>
            <a:ext cx="401518" cy="295414"/>
            <a:chOff x="217750" y="1264500"/>
            <a:chExt cx="4076325" cy="2786925"/>
          </a:xfrm>
        </p:grpSpPr>
        <p:pic>
          <p:nvPicPr>
            <p:cNvPr id="663" name="Google Shape;66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" name="Google Shape;665;p93"/>
          <p:cNvGrpSpPr/>
          <p:nvPr/>
        </p:nvGrpSpPr>
        <p:grpSpPr>
          <a:xfrm>
            <a:off x="7058337" y="3891997"/>
            <a:ext cx="401518" cy="295414"/>
            <a:chOff x="217750" y="1264500"/>
            <a:chExt cx="4076325" cy="2786925"/>
          </a:xfrm>
        </p:grpSpPr>
        <p:pic>
          <p:nvPicPr>
            <p:cNvPr id="666" name="Google Shape;66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8" name="Google Shape;668;p93"/>
          <p:cNvGrpSpPr/>
          <p:nvPr/>
        </p:nvGrpSpPr>
        <p:grpSpPr>
          <a:xfrm>
            <a:off x="7305784" y="3891997"/>
            <a:ext cx="401518" cy="295414"/>
            <a:chOff x="217750" y="1264500"/>
            <a:chExt cx="4076325" cy="2786925"/>
          </a:xfrm>
        </p:grpSpPr>
        <p:pic>
          <p:nvPicPr>
            <p:cNvPr id="669" name="Google Shape;66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93"/>
          <p:cNvGrpSpPr/>
          <p:nvPr/>
        </p:nvGrpSpPr>
        <p:grpSpPr>
          <a:xfrm>
            <a:off x="7555087" y="3891996"/>
            <a:ext cx="401518" cy="295414"/>
            <a:chOff x="217750" y="1264500"/>
            <a:chExt cx="4076325" cy="2786925"/>
          </a:xfrm>
        </p:grpSpPr>
        <p:pic>
          <p:nvPicPr>
            <p:cNvPr id="672" name="Google Shape;67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p93"/>
          <p:cNvGrpSpPr/>
          <p:nvPr/>
        </p:nvGrpSpPr>
        <p:grpSpPr>
          <a:xfrm>
            <a:off x="7059266" y="3181527"/>
            <a:ext cx="401518" cy="295414"/>
            <a:chOff x="217750" y="1264500"/>
            <a:chExt cx="4076325" cy="2786925"/>
          </a:xfrm>
        </p:grpSpPr>
        <p:pic>
          <p:nvPicPr>
            <p:cNvPr id="675" name="Google Shape;67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" name="Google Shape;677;p93"/>
          <p:cNvGrpSpPr/>
          <p:nvPr/>
        </p:nvGrpSpPr>
        <p:grpSpPr>
          <a:xfrm>
            <a:off x="7306713" y="3181527"/>
            <a:ext cx="401518" cy="295414"/>
            <a:chOff x="217750" y="1264500"/>
            <a:chExt cx="4076325" cy="2786925"/>
          </a:xfrm>
        </p:grpSpPr>
        <p:pic>
          <p:nvPicPr>
            <p:cNvPr id="678" name="Google Shape;67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0" name="Google Shape;680;p93"/>
          <p:cNvGrpSpPr/>
          <p:nvPr/>
        </p:nvGrpSpPr>
        <p:grpSpPr>
          <a:xfrm>
            <a:off x="7556016" y="3181526"/>
            <a:ext cx="401518" cy="295414"/>
            <a:chOff x="217750" y="1264500"/>
            <a:chExt cx="4076325" cy="2786925"/>
          </a:xfrm>
        </p:grpSpPr>
        <p:pic>
          <p:nvPicPr>
            <p:cNvPr id="681" name="Google Shape;68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" name="Google Shape;683;p93"/>
          <p:cNvGrpSpPr/>
          <p:nvPr/>
        </p:nvGrpSpPr>
        <p:grpSpPr>
          <a:xfrm>
            <a:off x="7057408" y="4268454"/>
            <a:ext cx="401518" cy="295414"/>
            <a:chOff x="217750" y="1264500"/>
            <a:chExt cx="4076325" cy="2786925"/>
          </a:xfrm>
        </p:grpSpPr>
        <p:pic>
          <p:nvPicPr>
            <p:cNvPr id="684" name="Google Shape;68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6" name="Google Shape;686;p93"/>
          <p:cNvGrpSpPr/>
          <p:nvPr/>
        </p:nvGrpSpPr>
        <p:grpSpPr>
          <a:xfrm>
            <a:off x="7304855" y="4268454"/>
            <a:ext cx="401518" cy="295414"/>
            <a:chOff x="217750" y="1264500"/>
            <a:chExt cx="4076325" cy="2786925"/>
          </a:xfrm>
        </p:grpSpPr>
        <p:pic>
          <p:nvPicPr>
            <p:cNvPr id="687" name="Google Shape;68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" name="Google Shape;689;p93"/>
          <p:cNvGrpSpPr/>
          <p:nvPr/>
        </p:nvGrpSpPr>
        <p:grpSpPr>
          <a:xfrm>
            <a:off x="7554158" y="4268453"/>
            <a:ext cx="401518" cy="295414"/>
            <a:chOff x="217750" y="1264500"/>
            <a:chExt cx="4076325" cy="2786925"/>
          </a:xfrm>
        </p:grpSpPr>
        <p:pic>
          <p:nvPicPr>
            <p:cNvPr id="690" name="Google Shape;69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2" name="Google Shape;692;p93"/>
          <p:cNvCxnSpPr>
            <a:stCxn id="655" idx="1"/>
          </p:cNvCxnSpPr>
          <p:nvPr/>
        </p:nvCxnSpPr>
        <p:spPr>
          <a:xfrm rot="10800000">
            <a:off x="4526350" y="3057950"/>
            <a:ext cx="2443200" cy="838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93"/>
          <p:cNvSpPr/>
          <p:nvPr/>
        </p:nvSpPr>
        <p:spPr>
          <a:xfrm>
            <a:off x="289225" y="1346525"/>
            <a:ext cx="1022700" cy="1478700"/>
          </a:xfrm>
          <a:prstGeom prst="rect">
            <a:avLst/>
          </a:prstGeom>
          <a:noFill/>
          <a:ln w="38100" cap="flat" cmpd="sng">
            <a:solidFill>
              <a:srgbClr val="D9CE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93"/>
          <p:cNvGrpSpPr/>
          <p:nvPr/>
        </p:nvGrpSpPr>
        <p:grpSpPr>
          <a:xfrm>
            <a:off x="394456" y="1705265"/>
            <a:ext cx="401518" cy="295414"/>
            <a:chOff x="217750" y="1264500"/>
            <a:chExt cx="4076325" cy="2786925"/>
          </a:xfrm>
        </p:grpSpPr>
        <p:pic>
          <p:nvPicPr>
            <p:cNvPr id="695" name="Google Shape;69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" name="Google Shape;697;p93"/>
          <p:cNvGrpSpPr/>
          <p:nvPr/>
        </p:nvGrpSpPr>
        <p:grpSpPr>
          <a:xfrm>
            <a:off x="641903" y="1705265"/>
            <a:ext cx="401518" cy="295414"/>
            <a:chOff x="217750" y="1264500"/>
            <a:chExt cx="4076325" cy="2786925"/>
          </a:xfrm>
        </p:grpSpPr>
        <p:pic>
          <p:nvPicPr>
            <p:cNvPr id="698" name="Google Shape;69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0" name="Google Shape;700;p93"/>
          <p:cNvGrpSpPr/>
          <p:nvPr/>
        </p:nvGrpSpPr>
        <p:grpSpPr>
          <a:xfrm>
            <a:off x="891206" y="1705263"/>
            <a:ext cx="401518" cy="295414"/>
            <a:chOff x="217750" y="1264500"/>
            <a:chExt cx="4076325" cy="2786925"/>
          </a:xfrm>
        </p:grpSpPr>
        <p:pic>
          <p:nvPicPr>
            <p:cNvPr id="701" name="Google Shape;70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Google Shape;703;p93"/>
          <p:cNvGrpSpPr/>
          <p:nvPr/>
        </p:nvGrpSpPr>
        <p:grpSpPr>
          <a:xfrm>
            <a:off x="378012" y="2081722"/>
            <a:ext cx="401518" cy="295414"/>
            <a:chOff x="217750" y="1264500"/>
            <a:chExt cx="4076325" cy="2786925"/>
          </a:xfrm>
        </p:grpSpPr>
        <p:pic>
          <p:nvPicPr>
            <p:cNvPr id="704" name="Google Shape;70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93"/>
          <p:cNvGrpSpPr/>
          <p:nvPr/>
        </p:nvGrpSpPr>
        <p:grpSpPr>
          <a:xfrm>
            <a:off x="625459" y="2081722"/>
            <a:ext cx="401518" cy="295414"/>
            <a:chOff x="217750" y="1264500"/>
            <a:chExt cx="4076325" cy="2786925"/>
          </a:xfrm>
        </p:grpSpPr>
        <p:pic>
          <p:nvPicPr>
            <p:cNvPr id="707" name="Google Shape;70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9" name="Google Shape;709;p93"/>
          <p:cNvGrpSpPr/>
          <p:nvPr/>
        </p:nvGrpSpPr>
        <p:grpSpPr>
          <a:xfrm>
            <a:off x="874762" y="2081721"/>
            <a:ext cx="401518" cy="295414"/>
            <a:chOff x="217750" y="1264500"/>
            <a:chExt cx="4076325" cy="2786925"/>
          </a:xfrm>
        </p:grpSpPr>
        <p:pic>
          <p:nvPicPr>
            <p:cNvPr id="710" name="Google Shape;71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Google Shape;712;p93"/>
          <p:cNvGrpSpPr/>
          <p:nvPr/>
        </p:nvGrpSpPr>
        <p:grpSpPr>
          <a:xfrm>
            <a:off x="378941" y="1371252"/>
            <a:ext cx="401518" cy="295414"/>
            <a:chOff x="217750" y="1264500"/>
            <a:chExt cx="4076325" cy="2786925"/>
          </a:xfrm>
        </p:grpSpPr>
        <p:pic>
          <p:nvPicPr>
            <p:cNvPr id="713" name="Google Shape;71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93"/>
          <p:cNvGrpSpPr/>
          <p:nvPr/>
        </p:nvGrpSpPr>
        <p:grpSpPr>
          <a:xfrm>
            <a:off x="626388" y="1371252"/>
            <a:ext cx="401518" cy="295414"/>
            <a:chOff x="217750" y="1264500"/>
            <a:chExt cx="4076325" cy="2786925"/>
          </a:xfrm>
        </p:grpSpPr>
        <p:pic>
          <p:nvPicPr>
            <p:cNvPr id="716" name="Google Shape;71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93"/>
          <p:cNvGrpSpPr/>
          <p:nvPr/>
        </p:nvGrpSpPr>
        <p:grpSpPr>
          <a:xfrm>
            <a:off x="875691" y="1371251"/>
            <a:ext cx="401518" cy="295414"/>
            <a:chOff x="217750" y="1264500"/>
            <a:chExt cx="4076325" cy="2786925"/>
          </a:xfrm>
        </p:grpSpPr>
        <p:pic>
          <p:nvPicPr>
            <p:cNvPr id="719" name="Google Shape;71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93"/>
          <p:cNvGrpSpPr/>
          <p:nvPr/>
        </p:nvGrpSpPr>
        <p:grpSpPr>
          <a:xfrm>
            <a:off x="377083" y="2458179"/>
            <a:ext cx="401518" cy="295414"/>
            <a:chOff x="217750" y="1264500"/>
            <a:chExt cx="4076325" cy="2786925"/>
          </a:xfrm>
        </p:grpSpPr>
        <p:pic>
          <p:nvPicPr>
            <p:cNvPr id="722" name="Google Shape;72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4" name="Google Shape;724;p93"/>
          <p:cNvGrpSpPr/>
          <p:nvPr/>
        </p:nvGrpSpPr>
        <p:grpSpPr>
          <a:xfrm>
            <a:off x="624530" y="2458179"/>
            <a:ext cx="401518" cy="295414"/>
            <a:chOff x="217750" y="1264500"/>
            <a:chExt cx="4076325" cy="2786925"/>
          </a:xfrm>
        </p:grpSpPr>
        <p:pic>
          <p:nvPicPr>
            <p:cNvPr id="725" name="Google Shape;72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93"/>
          <p:cNvGrpSpPr/>
          <p:nvPr/>
        </p:nvGrpSpPr>
        <p:grpSpPr>
          <a:xfrm>
            <a:off x="873833" y="2458178"/>
            <a:ext cx="401518" cy="295414"/>
            <a:chOff x="217750" y="1264500"/>
            <a:chExt cx="4076325" cy="2786925"/>
          </a:xfrm>
        </p:grpSpPr>
        <p:pic>
          <p:nvPicPr>
            <p:cNvPr id="728" name="Google Shape;72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7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7150" y="1264500"/>
              <a:ext cx="2786925" cy="27869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30" name="Google Shape;730;p93"/>
          <p:cNvCxnSpPr>
            <a:stCxn id="711" idx="3"/>
          </p:cNvCxnSpPr>
          <p:nvPr/>
        </p:nvCxnSpPr>
        <p:spPr>
          <a:xfrm>
            <a:off x="1276280" y="2229428"/>
            <a:ext cx="1604100" cy="651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pic>
        <p:nvPicPr>
          <p:cNvPr id="736" name="Google Shape;736;p94"/>
          <p:cNvPicPr preferRelativeResize="0"/>
          <p:nvPr/>
        </p:nvPicPr>
        <p:blipFill rotWithShape="1">
          <a:blip r:embed="rId3">
            <a:alphaModFix/>
          </a:blip>
          <a:srcRect b="35819"/>
          <a:stretch/>
        </p:blipFill>
        <p:spPr>
          <a:xfrm>
            <a:off x="2441350" y="1267725"/>
            <a:ext cx="4267200" cy="273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94"/>
          <p:cNvCxnSpPr/>
          <p:nvPr/>
        </p:nvCxnSpPr>
        <p:spPr>
          <a:xfrm rot="10800000" flipH="1">
            <a:off x="3520025" y="22848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8" name="Google Shape;738;p94"/>
          <p:cNvCxnSpPr/>
          <p:nvPr/>
        </p:nvCxnSpPr>
        <p:spPr>
          <a:xfrm rot="10800000" flipH="1">
            <a:off x="3520025" y="27404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94"/>
          <p:cNvCxnSpPr/>
          <p:nvPr/>
        </p:nvCxnSpPr>
        <p:spPr>
          <a:xfrm rot="10800000" flipH="1">
            <a:off x="3520025" y="3694125"/>
            <a:ext cx="1981500" cy="108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cloud</a:t>
            </a:r>
            <a:endParaRPr/>
          </a:p>
        </p:txBody>
      </p:sp>
      <p:sp>
        <p:nvSpPr>
          <p:cNvPr id="745" name="Google Shape;745;p95"/>
          <p:cNvSpPr txBox="1"/>
          <p:nvPr/>
        </p:nvSpPr>
        <p:spPr>
          <a:xfrm>
            <a:off x="5423775" y="228675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VPS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p95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 Private Server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6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VPS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VPS</a:t>
            </a:r>
            <a:endParaRPr/>
          </a:p>
        </p:txBody>
      </p:sp>
      <p:sp>
        <p:nvSpPr>
          <p:cNvPr id="757" name="Google Shape;757;p97"/>
          <p:cNvSpPr txBox="1"/>
          <p:nvPr/>
        </p:nvSpPr>
        <p:spPr>
          <a:xfrm>
            <a:off x="2467200" y="2189400"/>
            <a:ext cx="39525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www.digitalocean.com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>
            <a:spLocks noGrp="1"/>
          </p:cNvSpPr>
          <p:nvPr>
            <p:ph type="title"/>
          </p:nvPr>
        </p:nvSpPr>
        <p:spPr>
          <a:xfrm>
            <a:off x="1399950" y="1542600"/>
            <a:ext cx="6344100" cy="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9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pic>
        <p:nvPicPr>
          <p:cNvPr id="768" name="Google Shape;76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50"/>
            <a:ext cx="8839202" cy="153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/>
        </p:nvSpPr>
        <p:spPr>
          <a:xfrm>
            <a:off x="506600" y="177325"/>
            <a:ext cx="20610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Frontend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" name="Google Shape;164;p37"/>
          <p:cNvGrpSpPr/>
          <p:nvPr/>
        </p:nvGrpSpPr>
        <p:grpSpPr>
          <a:xfrm>
            <a:off x="236982" y="562675"/>
            <a:ext cx="2491926" cy="2491950"/>
            <a:chOff x="1443120" y="1633575"/>
            <a:chExt cx="2491926" cy="2491950"/>
          </a:xfrm>
        </p:grpSpPr>
        <p:pic>
          <p:nvPicPr>
            <p:cNvPr id="165" name="Google Shape;16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3120" y="1633575"/>
              <a:ext cx="2491926" cy="249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7"/>
            <p:cNvPicPr preferRelativeResize="0"/>
            <p:nvPr/>
          </p:nvPicPr>
          <p:blipFill rotWithShape="1">
            <a:blip r:embed="rId4">
              <a:alphaModFix/>
            </a:blip>
            <a:srcRect l="8201" r="7339"/>
            <a:stretch/>
          </p:blipFill>
          <p:spPr>
            <a:xfrm>
              <a:off x="1992425" y="2360600"/>
              <a:ext cx="1407698" cy="7734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7" name="Google Shape;167;p37"/>
          <p:cNvCxnSpPr/>
          <p:nvPr/>
        </p:nvCxnSpPr>
        <p:spPr>
          <a:xfrm>
            <a:off x="2442875" y="2487700"/>
            <a:ext cx="784500" cy="515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37"/>
          <p:cNvSpPr txBox="1"/>
          <p:nvPr/>
        </p:nvSpPr>
        <p:spPr>
          <a:xfrm>
            <a:off x="3227375" y="2851050"/>
            <a:ext cx="1927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browsers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3227375" y="3496525"/>
            <a:ext cx="2491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desktop apps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3227375" y="4142000"/>
            <a:ext cx="28035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mobile devices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3687575" y="1071600"/>
            <a:ext cx="1041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3789250" y="1717050"/>
            <a:ext cx="23307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televisions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3" name="Google Shape;173;p37"/>
          <p:cNvCxnSpPr>
            <a:endCxn id="169" idx="1"/>
          </p:cNvCxnSpPr>
          <p:nvPr/>
        </p:nvCxnSpPr>
        <p:spPr>
          <a:xfrm>
            <a:off x="1866875" y="2696275"/>
            <a:ext cx="1360500" cy="1033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37"/>
          <p:cNvCxnSpPr>
            <a:endCxn id="170" idx="1"/>
          </p:cNvCxnSpPr>
          <p:nvPr/>
        </p:nvCxnSpPr>
        <p:spPr>
          <a:xfrm>
            <a:off x="1624775" y="2857550"/>
            <a:ext cx="1602600" cy="1517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37"/>
          <p:cNvCxnSpPr/>
          <p:nvPr/>
        </p:nvCxnSpPr>
        <p:spPr>
          <a:xfrm>
            <a:off x="2494450" y="1354025"/>
            <a:ext cx="1248300" cy="1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37"/>
          <p:cNvCxnSpPr/>
          <p:nvPr/>
        </p:nvCxnSpPr>
        <p:spPr>
          <a:xfrm rot="10800000" flipH="1">
            <a:off x="2494450" y="2016900"/>
            <a:ext cx="1371600" cy="12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37"/>
          <p:cNvSpPr txBox="1"/>
          <p:nvPr/>
        </p:nvSpPr>
        <p:spPr>
          <a:xfrm>
            <a:off x="164425" y="4142000"/>
            <a:ext cx="22335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appliances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8" name="Google Shape;178;p37"/>
          <p:cNvCxnSpPr/>
          <p:nvPr/>
        </p:nvCxnSpPr>
        <p:spPr>
          <a:xfrm flipH="1">
            <a:off x="963650" y="2790275"/>
            <a:ext cx="280200" cy="1423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774" name="Google Shape;774;p100"/>
          <p:cNvSpPr txBox="1"/>
          <p:nvPr/>
        </p:nvSpPr>
        <p:spPr>
          <a:xfrm>
            <a:off x="348900" y="1080500"/>
            <a:ext cx="6845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Two main types of server operating systems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5" name="Google Shape;775;p100"/>
          <p:cNvCxnSpPr/>
          <p:nvPr/>
        </p:nvCxnSpPr>
        <p:spPr>
          <a:xfrm flipH="1">
            <a:off x="2004900" y="1626450"/>
            <a:ext cx="364800" cy="3129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100"/>
          <p:cNvSpPr txBox="1"/>
          <p:nvPr/>
        </p:nvSpPr>
        <p:spPr>
          <a:xfrm>
            <a:off x="1274950" y="1939350"/>
            <a:ext cx="12906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100"/>
          <p:cNvCxnSpPr/>
          <p:nvPr/>
        </p:nvCxnSpPr>
        <p:spPr>
          <a:xfrm>
            <a:off x="5137300" y="1552000"/>
            <a:ext cx="282000" cy="3612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100"/>
          <p:cNvSpPr txBox="1"/>
          <p:nvPr/>
        </p:nvSpPr>
        <p:spPr>
          <a:xfrm>
            <a:off x="5193600" y="1874150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unix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9" name="Google Shape;779;p100"/>
          <p:cNvCxnSpPr>
            <a:endCxn id="780" idx="0"/>
          </p:cNvCxnSpPr>
          <p:nvPr/>
        </p:nvCxnSpPr>
        <p:spPr>
          <a:xfrm>
            <a:off x="6003900" y="2218850"/>
            <a:ext cx="1124700" cy="3549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100"/>
          <p:cNvCxnSpPr/>
          <p:nvPr/>
        </p:nvCxnSpPr>
        <p:spPr>
          <a:xfrm flipH="1">
            <a:off x="4733300" y="2208800"/>
            <a:ext cx="738300" cy="3516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100"/>
          <p:cNvSpPr txBox="1"/>
          <p:nvPr/>
        </p:nvSpPr>
        <p:spPr>
          <a:xfrm>
            <a:off x="4029200" y="2508875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BSD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100"/>
          <p:cNvSpPr txBox="1"/>
          <p:nvPr/>
        </p:nvSpPr>
        <p:spPr>
          <a:xfrm>
            <a:off x="6566250" y="2573750"/>
            <a:ext cx="1124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solaris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00"/>
          <p:cNvSpPr txBox="1"/>
          <p:nvPr/>
        </p:nvSpPr>
        <p:spPr>
          <a:xfrm>
            <a:off x="5297725" y="2573750"/>
            <a:ext cx="912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en" sz="2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sz="2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4" name="Google Shape;784;p100"/>
          <p:cNvCxnSpPr>
            <a:stCxn id="778" idx="2"/>
            <a:endCxn id="783" idx="0"/>
          </p:cNvCxnSpPr>
          <p:nvPr/>
        </p:nvCxnSpPr>
        <p:spPr>
          <a:xfrm>
            <a:off x="5649750" y="2225450"/>
            <a:ext cx="104100" cy="3483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100"/>
          <p:cNvCxnSpPr/>
          <p:nvPr/>
        </p:nvCxnSpPr>
        <p:spPr>
          <a:xfrm flipH="1">
            <a:off x="3827750" y="2860175"/>
            <a:ext cx="417000" cy="3300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100"/>
          <p:cNvCxnSpPr/>
          <p:nvPr/>
        </p:nvCxnSpPr>
        <p:spPr>
          <a:xfrm flipH="1">
            <a:off x="4644475" y="2936075"/>
            <a:ext cx="840300" cy="6027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100"/>
          <p:cNvCxnSpPr/>
          <p:nvPr/>
        </p:nvCxnSpPr>
        <p:spPr>
          <a:xfrm>
            <a:off x="5939225" y="2949050"/>
            <a:ext cx="673200" cy="5781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100"/>
          <p:cNvSpPr txBox="1"/>
          <p:nvPr/>
        </p:nvSpPr>
        <p:spPr>
          <a:xfrm>
            <a:off x="3038625" y="3205238"/>
            <a:ext cx="1151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freeBSD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9" name="Google Shape;789;p100"/>
          <p:cNvCxnSpPr>
            <a:endCxn id="790" idx="0"/>
          </p:cNvCxnSpPr>
          <p:nvPr/>
        </p:nvCxnSpPr>
        <p:spPr>
          <a:xfrm flipH="1">
            <a:off x="2962700" y="3567363"/>
            <a:ext cx="377100" cy="3297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100"/>
          <p:cNvSpPr txBox="1"/>
          <p:nvPr/>
        </p:nvSpPr>
        <p:spPr>
          <a:xfrm>
            <a:off x="2097650" y="3897063"/>
            <a:ext cx="1730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OSX/MacOS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4055252" y="3551150"/>
            <a:ext cx="1151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100"/>
          <p:cNvSpPr txBox="1"/>
          <p:nvPr/>
        </p:nvSpPr>
        <p:spPr>
          <a:xfrm>
            <a:off x="6318925" y="3551150"/>
            <a:ext cx="1050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 hat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100"/>
          <p:cNvSpPr txBox="1"/>
          <p:nvPr/>
        </p:nvSpPr>
        <p:spPr>
          <a:xfrm>
            <a:off x="5701800" y="4429025"/>
            <a:ext cx="3093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are a lot more than 3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100"/>
          <p:cNvSpPr txBox="1"/>
          <p:nvPr/>
        </p:nvSpPr>
        <p:spPr>
          <a:xfrm>
            <a:off x="5176350" y="3551150"/>
            <a:ext cx="1050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debian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5" name="Google Shape;795;p100"/>
          <p:cNvCxnSpPr>
            <a:endCxn id="794" idx="0"/>
          </p:cNvCxnSpPr>
          <p:nvPr/>
        </p:nvCxnSpPr>
        <p:spPr>
          <a:xfrm flipH="1">
            <a:off x="5701800" y="2927150"/>
            <a:ext cx="33000" cy="624000"/>
          </a:xfrm>
          <a:prstGeom prst="straightConnector1">
            <a:avLst/>
          </a:prstGeom>
          <a:noFill/>
          <a:ln w="28575" cap="flat" cmpd="sng">
            <a:solidFill>
              <a:srgbClr val="FFEB3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1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801" name="Google Shape;801;p101"/>
          <p:cNvSpPr/>
          <p:nvPr/>
        </p:nvSpPr>
        <p:spPr>
          <a:xfrm>
            <a:off x="1060125" y="1413450"/>
            <a:ext cx="2689500" cy="231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Google Shape;802;p101"/>
          <p:cNvSpPr/>
          <p:nvPr/>
        </p:nvSpPr>
        <p:spPr>
          <a:xfrm>
            <a:off x="5305750" y="1413450"/>
            <a:ext cx="2689500" cy="231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Utilities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pic>
        <p:nvPicPr>
          <p:cNvPr id="808" name="Google Shape;8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50"/>
            <a:ext cx="8839202" cy="153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Operating Systems</a:t>
            </a:r>
            <a:endParaRPr/>
          </a:p>
        </p:txBody>
      </p:sp>
      <p:sp>
        <p:nvSpPr>
          <p:cNvPr id="814" name="Google Shape;814;p103"/>
          <p:cNvSpPr txBox="1"/>
          <p:nvPr/>
        </p:nvSpPr>
        <p:spPr>
          <a:xfrm>
            <a:off x="5413975" y="21894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LTS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5" name="Google Shape;815;p103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 Term Support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4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26" name="Google Shape;826;p105"/>
          <p:cNvSpPr txBox="1"/>
          <p:nvPr/>
        </p:nvSpPr>
        <p:spPr>
          <a:xfrm>
            <a:off x="681500" y="3265675"/>
            <a:ext cx="35787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username/password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p105"/>
          <p:cNvSpPr txBox="1"/>
          <p:nvPr/>
        </p:nvSpPr>
        <p:spPr>
          <a:xfrm>
            <a:off x="2780050" y="139372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Authentication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105"/>
          <p:cNvSpPr txBox="1"/>
          <p:nvPr/>
        </p:nvSpPr>
        <p:spPr>
          <a:xfrm>
            <a:off x="5107600" y="3265675"/>
            <a:ext cx="33549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ssh key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9" name="Google Shape;829;p105"/>
          <p:cNvCxnSpPr>
            <a:stCxn id="827" idx="2"/>
          </p:cNvCxnSpPr>
          <p:nvPr/>
        </p:nvCxnSpPr>
        <p:spPr>
          <a:xfrm>
            <a:off x="4262050" y="2079825"/>
            <a:ext cx="2108400" cy="1179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0" name="Google Shape;830;p105"/>
          <p:cNvCxnSpPr>
            <a:stCxn id="827" idx="2"/>
          </p:cNvCxnSpPr>
          <p:nvPr/>
        </p:nvCxnSpPr>
        <p:spPr>
          <a:xfrm flipH="1">
            <a:off x="2378650" y="2079825"/>
            <a:ext cx="1883400" cy="1208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6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36" name="Google Shape;836;p106"/>
          <p:cNvSpPr txBox="1"/>
          <p:nvPr/>
        </p:nvSpPr>
        <p:spPr>
          <a:xfrm>
            <a:off x="5423775" y="21894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7" name="Google Shape;837;p106"/>
          <p:cNvSpPr txBox="1"/>
          <p:nvPr/>
        </p:nvSpPr>
        <p:spPr>
          <a:xfrm>
            <a:off x="212625" y="21894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Secure Socket Shell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7"/>
          <p:cNvSpPr/>
          <p:nvPr/>
        </p:nvSpPr>
        <p:spPr>
          <a:xfrm>
            <a:off x="3190050" y="680450"/>
            <a:ext cx="2253000" cy="20049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0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44" name="Google Shape;844;p107"/>
          <p:cNvSpPr txBox="1"/>
          <p:nvPr/>
        </p:nvSpPr>
        <p:spPr>
          <a:xfrm>
            <a:off x="3351750" y="1411250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sz="24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107"/>
          <p:cNvSpPr/>
          <p:nvPr/>
        </p:nvSpPr>
        <p:spPr>
          <a:xfrm>
            <a:off x="3190050" y="2685350"/>
            <a:ext cx="2253000" cy="20049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07"/>
          <p:cNvSpPr txBox="1"/>
          <p:nvPr/>
        </p:nvSpPr>
        <p:spPr>
          <a:xfrm>
            <a:off x="3295800" y="3470900"/>
            <a:ext cx="2041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private key</a:t>
            </a:r>
            <a:endParaRPr sz="24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107"/>
          <p:cNvSpPr txBox="1"/>
          <p:nvPr/>
        </p:nvSpPr>
        <p:spPr>
          <a:xfrm rot="-5400000">
            <a:off x="1494450" y="2426450"/>
            <a:ext cx="27108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SSH key pair</a:t>
            </a:r>
            <a:endParaRPr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8"/>
          <p:cNvSpPr/>
          <p:nvPr/>
        </p:nvSpPr>
        <p:spPr>
          <a:xfrm>
            <a:off x="372438" y="1784450"/>
            <a:ext cx="2253000" cy="20049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08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082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</a:t>
            </a:r>
            <a:endParaRPr/>
          </a:p>
        </p:txBody>
      </p:sp>
      <p:sp>
        <p:nvSpPr>
          <p:cNvPr id="854" name="Google Shape;854;p108"/>
          <p:cNvSpPr txBox="1"/>
          <p:nvPr/>
        </p:nvSpPr>
        <p:spPr>
          <a:xfrm>
            <a:off x="478200" y="1455500"/>
            <a:ext cx="21483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EB38"/>
                </a:solidFill>
                <a:latin typeface="Consolas"/>
                <a:ea typeface="Consolas"/>
                <a:cs typeface="Consolas"/>
                <a:sym typeface="Consolas"/>
              </a:rPr>
              <a:t>your computer</a:t>
            </a:r>
            <a:endParaRPr sz="2100">
              <a:solidFill>
                <a:srgbClr val="FFEB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108"/>
          <p:cNvSpPr txBox="1"/>
          <p:nvPr/>
        </p:nvSpPr>
        <p:spPr>
          <a:xfrm>
            <a:off x="6618375" y="1455500"/>
            <a:ext cx="13986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EB38"/>
                </a:solidFill>
                <a:latin typeface="Consolas"/>
                <a:ea typeface="Consolas"/>
                <a:cs typeface="Consolas"/>
                <a:sym typeface="Consolas"/>
              </a:rPr>
              <a:t>server</a:t>
            </a:r>
            <a:endParaRPr sz="2100">
              <a:solidFill>
                <a:srgbClr val="FFEB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108"/>
          <p:cNvSpPr txBox="1"/>
          <p:nvPr/>
        </p:nvSpPr>
        <p:spPr>
          <a:xfrm>
            <a:off x="764400" y="2713550"/>
            <a:ext cx="1469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(secret)</a:t>
            </a:r>
            <a:endParaRPr sz="1800" b="1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108"/>
          <p:cNvSpPr/>
          <p:nvPr/>
        </p:nvSpPr>
        <p:spPr>
          <a:xfrm>
            <a:off x="3162450" y="3032150"/>
            <a:ext cx="2819100" cy="596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08"/>
          <p:cNvSpPr/>
          <p:nvPr/>
        </p:nvSpPr>
        <p:spPr>
          <a:xfrm rot="10800000">
            <a:off x="3062213" y="2143325"/>
            <a:ext cx="2819100" cy="596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08"/>
          <p:cNvSpPr txBox="1"/>
          <p:nvPr/>
        </p:nvSpPr>
        <p:spPr>
          <a:xfrm>
            <a:off x="3127100" y="2570000"/>
            <a:ext cx="29199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encrypted messages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0" name="Google Shape;860;p108"/>
          <p:cNvSpPr/>
          <p:nvPr/>
        </p:nvSpPr>
        <p:spPr>
          <a:xfrm>
            <a:off x="6191163" y="1784450"/>
            <a:ext cx="2253000" cy="2004900"/>
          </a:xfrm>
          <a:prstGeom prst="rect">
            <a:avLst/>
          </a:prstGeom>
          <a:noFill/>
          <a:ln w="28575" cap="flat" cmpd="sng">
            <a:solidFill>
              <a:srgbClr val="039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08"/>
          <p:cNvSpPr txBox="1"/>
          <p:nvPr/>
        </p:nvSpPr>
        <p:spPr>
          <a:xfrm>
            <a:off x="6388588" y="2515250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sz="24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2" name="Google Shape;862;p108"/>
          <p:cNvSpPr txBox="1"/>
          <p:nvPr/>
        </p:nvSpPr>
        <p:spPr>
          <a:xfrm>
            <a:off x="478188" y="2354850"/>
            <a:ext cx="2041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private key</a:t>
            </a:r>
            <a:endParaRPr sz="24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9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Key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38"/>
          <p:cNvCxnSpPr/>
          <p:nvPr/>
        </p:nvCxnSpPr>
        <p:spPr>
          <a:xfrm>
            <a:off x="2442875" y="2487700"/>
            <a:ext cx="784500" cy="515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38"/>
          <p:cNvSpPr txBox="1"/>
          <p:nvPr/>
        </p:nvSpPr>
        <p:spPr>
          <a:xfrm>
            <a:off x="3188525" y="2690875"/>
            <a:ext cx="1927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security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3227375" y="3462925"/>
            <a:ext cx="2286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reliability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3227375" y="4142000"/>
            <a:ext cx="18339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databases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3687575" y="1071600"/>
            <a:ext cx="9291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APIs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8" name="Google Shape;188;p38"/>
          <p:cNvSpPr txBox="1"/>
          <p:nvPr/>
        </p:nvSpPr>
        <p:spPr>
          <a:xfrm>
            <a:off x="3789250" y="1717050"/>
            <a:ext cx="28035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 analytics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9" name="Google Shape;189;p38"/>
          <p:cNvCxnSpPr>
            <a:endCxn id="185" idx="1"/>
          </p:cNvCxnSpPr>
          <p:nvPr/>
        </p:nvCxnSpPr>
        <p:spPr>
          <a:xfrm>
            <a:off x="1866875" y="2662675"/>
            <a:ext cx="1360500" cy="1033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38"/>
          <p:cNvCxnSpPr>
            <a:endCxn id="186" idx="1"/>
          </p:cNvCxnSpPr>
          <p:nvPr/>
        </p:nvCxnSpPr>
        <p:spPr>
          <a:xfrm>
            <a:off x="1624775" y="2857550"/>
            <a:ext cx="1602600" cy="1517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38"/>
          <p:cNvCxnSpPr/>
          <p:nvPr/>
        </p:nvCxnSpPr>
        <p:spPr>
          <a:xfrm>
            <a:off x="2342025" y="1355900"/>
            <a:ext cx="14007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8"/>
          <p:cNvCxnSpPr/>
          <p:nvPr/>
        </p:nvCxnSpPr>
        <p:spPr>
          <a:xfrm rot="10800000" flipH="1">
            <a:off x="2494450" y="2016900"/>
            <a:ext cx="1371600" cy="129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38"/>
          <p:cNvSpPr txBox="1"/>
          <p:nvPr/>
        </p:nvSpPr>
        <p:spPr>
          <a:xfrm>
            <a:off x="164425" y="4142000"/>
            <a:ext cx="22335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platform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4" name="Google Shape;194;p38"/>
          <p:cNvCxnSpPr/>
          <p:nvPr/>
        </p:nvCxnSpPr>
        <p:spPr>
          <a:xfrm flipH="1">
            <a:off x="963650" y="2790275"/>
            <a:ext cx="280200" cy="1423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6" y="557800"/>
            <a:ext cx="2586450" cy="25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622450" y="266975"/>
            <a:ext cx="17649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Backend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0"/>
          <p:cNvSpPr txBox="1">
            <a:spLocks noGrp="1"/>
          </p:cNvSpPr>
          <p:nvPr>
            <p:ph type="title"/>
          </p:nvPr>
        </p:nvSpPr>
        <p:spPr>
          <a:xfrm>
            <a:off x="1180650" y="1518125"/>
            <a:ext cx="67827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cd ~/.ssh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ssh-keygen</a:t>
            </a:r>
            <a:endParaRPr/>
          </a:p>
        </p:txBody>
      </p:sp>
      <p:sp>
        <p:nvSpPr>
          <p:cNvPr id="873" name="Google Shape;873;p110"/>
          <p:cNvSpPr txBox="1">
            <a:spLocks noGrp="1"/>
          </p:cNvSpPr>
          <p:nvPr>
            <p:ph type="subTitle" idx="1"/>
          </p:nvPr>
        </p:nvSpPr>
        <p:spPr>
          <a:xfrm>
            <a:off x="1227650" y="1132025"/>
            <a:ext cx="44301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into .ssh directory </a:t>
            </a:r>
            <a:endParaRPr/>
          </a:p>
        </p:txBody>
      </p:sp>
      <p:sp>
        <p:nvSpPr>
          <p:cNvPr id="874" name="Google Shape;874;p110"/>
          <p:cNvSpPr txBox="1">
            <a:spLocks noGrp="1"/>
          </p:cNvSpPr>
          <p:nvPr>
            <p:ph type="subTitle" idx="1"/>
          </p:nvPr>
        </p:nvSpPr>
        <p:spPr>
          <a:xfrm>
            <a:off x="1227650" y="2128200"/>
            <a:ext cx="44301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List files </a:t>
            </a:r>
            <a:endParaRPr/>
          </a:p>
        </p:txBody>
      </p:sp>
      <p:sp>
        <p:nvSpPr>
          <p:cNvPr id="875" name="Google Shape;875;p110"/>
          <p:cNvSpPr txBox="1">
            <a:spLocks noGrp="1"/>
          </p:cNvSpPr>
          <p:nvPr>
            <p:ph type="subTitle" idx="1"/>
          </p:nvPr>
        </p:nvSpPr>
        <p:spPr>
          <a:xfrm>
            <a:off x="1227650" y="2997125"/>
            <a:ext cx="4430100" cy="3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Generate ssh key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25" y="152400"/>
            <a:ext cx="72054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636" y="1637486"/>
            <a:ext cx="5110900" cy="186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112"/>
          <p:cNvCxnSpPr/>
          <p:nvPr/>
        </p:nvCxnSpPr>
        <p:spPr>
          <a:xfrm flipH="1">
            <a:off x="3232750" y="2561988"/>
            <a:ext cx="2440800" cy="19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7" name="Google Shape;887;p112"/>
          <p:cNvCxnSpPr/>
          <p:nvPr/>
        </p:nvCxnSpPr>
        <p:spPr>
          <a:xfrm flipH="1">
            <a:off x="4121350" y="3116838"/>
            <a:ext cx="2440800" cy="19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8" name="Google Shape;888;p112"/>
          <p:cNvSpPr txBox="1"/>
          <p:nvPr/>
        </p:nvSpPr>
        <p:spPr>
          <a:xfrm>
            <a:off x="6614363" y="2854938"/>
            <a:ext cx="1929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public key</a:t>
            </a:r>
            <a:endParaRPr sz="2400" b="1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Google Shape;889;p112"/>
          <p:cNvSpPr txBox="1"/>
          <p:nvPr/>
        </p:nvSpPr>
        <p:spPr>
          <a:xfrm>
            <a:off x="5795002" y="2300113"/>
            <a:ext cx="2185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39BE5"/>
                </a:solidFill>
                <a:latin typeface="Consolas"/>
                <a:ea typeface="Consolas"/>
                <a:cs typeface="Consolas"/>
                <a:sym typeface="Consolas"/>
              </a:rPr>
              <a:t>private key</a:t>
            </a:r>
            <a:endParaRPr sz="2400" b="1">
              <a:solidFill>
                <a:srgbClr val="039B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3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Logging in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4"/>
          <p:cNvSpPr txBox="1">
            <a:spLocks noGrp="1"/>
          </p:cNvSpPr>
          <p:nvPr>
            <p:ph type="title"/>
          </p:nvPr>
        </p:nvSpPr>
        <p:spPr>
          <a:xfrm>
            <a:off x="886225" y="1950150"/>
            <a:ext cx="3933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root@YOUR_IP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14"/>
          <p:cNvSpPr txBox="1">
            <a:spLocks noGrp="1"/>
          </p:cNvSpPr>
          <p:nvPr>
            <p:ph type="subTitle" idx="1"/>
          </p:nvPr>
        </p:nvSpPr>
        <p:spPr>
          <a:xfrm>
            <a:off x="1012050" y="171845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5"/>
          <p:cNvSpPr txBox="1">
            <a:spLocks noGrp="1"/>
          </p:cNvSpPr>
          <p:nvPr>
            <p:ph type="title"/>
          </p:nvPr>
        </p:nvSpPr>
        <p:spPr>
          <a:xfrm>
            <a:off x="1070350" y="1920050"/>
            <a:ext cx="7270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-i ~/.ssh/fsfe root@YOUR_IP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15"/>
          <p:cNvSpPr txBox="1">
            <a:spLocks noGrp="1"/>
          </p:cNvSpPr>
          <p:nvPr>
            <p:ph type="subTitle" idx="1"/>
          </p:nvPr>
        </p:nvSpPr>
        <p:spPr>
          <a:xfrm>
            <a:off x="1166350" y="1598325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 with key file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542925"/>
            <a:ext cx="67818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075" y="1441600"/>
            <a:ext cx="4333450" cy="1368450"/>
          </a:xfrm>
          <a:prstGeom prst="rect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7" name="Google Shape;917;p117"/>
          <p:cNvSpPr txBox="1">
            <a:spLocks noGrp="1"/>
          </p:cNvSpPr>
          <p:nvPr>
            <p:ph type="title"/>
          </p:nvPr>
        </p:nvSpPr>
        <p:spPr>
          <a:xfrm>
            <a:off x="1062900" y="3667800"/>
            <a:ext cx="7270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ssh-add -K ~/.ssh/fsfe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17"/>
          <p:cNvSpPr txBox="1"/>
          <p:nvPr/>
        </p:nvSpPr>
        <p:spPr>
          <a:xfrm>
            <a:off x="896025" y="3370150"/>
            <a:ext cx="3867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Add private key to keychain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117"/>
          <p:cNvSpPr txBox="1">
            <a:spLocks noGrp="1"/>
          </p:cNvSpPr>
          <p:nvPr>
            <p:ph type="title"/>
          </p:nvPr>
        </p:nvSpPr>
        <p:spPr>
          <a:xfrm>
            <a:off x="1121800" y="546325"/>
            <a:ext cx="7270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vi ~/.ssh/config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0" name="Google Shape;920;p117"/>
          <p:cNvCxnSpPr/>
          <p:nvPr/>
        </p:nvCxnSpPr>
        <p:spPr>
          <a:xfrm flipH="1">
            <a:off x="5195925" y="2116063"/>
            <a:ext cx="2440800" cy="19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117"/>
          <p:cNvCxnSpPr/>
          <p:nvPr/>
        </p:nvCxnSpPr>
        <p:spPr>
          <a:xfrm flipH="1">
            <a:off x="4661200" y="2561988"/>
            <a:ext cx="2440800" cy="19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2" name="Google Shape;922;p117"/>
          <p:cNvSpPr txBox="1"/>
          <p:nvPr/>
        </p:nvSpPr>
        <p:spPr>
          <a:xfrm>
            <a:off x="1161075" y="244075"/>
            <a:ext cx="3867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39BE5"/>
                </a:solidFill>
                <a:latin typeface="Proxima Nova"/>
                <a:ea typeface="Proxima Nova"/>
                <a:cs typeface="Proxima Nova"/>
                <a:sym typeface="Proxima Nova"/>
              </a:rPr>
              <a:t>Make sure keychain is active</a:t>
            </a:r>
            <a:endParaRPr sz="2100">
              <a:solidFill>
                <a:srgbClr val="039BE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8"/>
          <p:cNvSpPr txBox="1">
            <a:spLocks noGrp="1"/>
          </p:cNvSpPr>
          <p:nvPr>
            <p:ph type="title"/>
          </p:nvPr>
        </p:nvSpPr>
        <p:spPr>
          <a:xfrm>
            <a:off x="886225" y="1950150"/>
            <a:ext cx="3933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ssh root@YOUR_IP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18"/>
          <p:cNvSpPr txBox="1">
            <a:spLocks noGrp="1"/>
          </p:cNvSpPr>
          <p:nvPr>
            <p:ph type="subTitle" idx="1"/>
          </p:nvPr>
        </p:nvSpPr>
        <p:spPr>
          <a:xfrm>
            <a:off x="1258950" y="1749300"/>
            <a:ext cx="44301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SSH into server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9"/>
          <p:cNvSpPr txBox="1">
            <a:spLocks noGrp="1"/>
          </p:cNvSpPr>
          <p:nvPr>
            <p:ph type="subTitle" idx="1"/>
          </p:nvPr>
        </p:nvSpPr>
        <p:spPr>
          <a:xfrm>
            <a:off x="2934400" y="2324475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domain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/>
          </p:nvPr>
        </p:nvSpPr>
        <p:spPr>
          <a:xfrm>
            <a:off x="1199100" y="2150850"/>
            <a:ext cx="674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What is “Full Stack?”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0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766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Buying a domain</a:t>
            </a:r>
            <a:endParaRPr/>
          </a:p>
        </p:txBody>
      </p:sp>
      <p:sp>
        <p:nvSpPr>
          <p:cNvPr id="939" name="Google Shape;939;p120"/>
          <p:cNvSpPr txBox="1"/>
          <p:nvPr/>
        </p:nvSpPr>
        <p:spPr>
          <a:xfrm>
            <a:off x="2467200" y="2189400"/>
            <a:ext cx="39525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www.namecheap.com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21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Records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2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50" name="Google Shape;950;p122"/>
          <p:cNvSpPr txBox="1"/>
          <p:nvPr/>
        </p:nvSpPr>
        <p:spPr>
          <a:xfrm>
            <a:off x="5423775" y="11489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A record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1" name="Google Shape;951;p122"/>
          <p:cNvSpPr txBox="1"/>
          <p:nvPr/>
        </p:nvSpPr>
        <p:spPr>
          <a:xfrm>
            <a:off x="212625" y="1148900"/>
            <a:ext cx="45285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Maps name to IP address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p122"/>
          <p:cNvSpPr txBox="1"/>
          <p:nvPr/>
        </p:nvSpPr>
        <p:spPr>
          <a:xfrm>
            <a:off x="5423775" y="2410500"/>
            <a:ext cx="35076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BC34A"/>
                </a:solidFill>
                <a:latin typeface="Roboto Mono"/>
                <a:ea typeface="Roboto Mono"/>
                <a:cs typeface="Roboto Mono"/>
                <a:sym typeface="Roboto Mono"/>
              </a:rPr>
              <a:t>CNAME</a:t>
            </a:r>
            <a:endParaRPr sz="3000">
              <a:solidFill>
                <a:srgbClr val="8BC34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3" name="Google Shape;953;p122"/>
          <p:cNvSpPr txBox="1"/>
          <p:nvPr/>
        </p:nvSpPr>
        <p:spPr>
          <a:xfrm>
            <a:off x="212625" y="2410500"/>
            <a:ext cx="42594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Maps name to name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3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59" name="Google Shape;959;p123"/>
          <p:cNvSpPr txBox="1"/>
          <p:nvPr/>
        </p:nvSpPr>
        <p:spPr>
          <a:xfrm>
            <a:off x="2154150" y="1178375"/>
            <a:ext cx="48357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www.jemyoug.com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0" name="Google Shape;960;p123"/>
          <p:cNvCxnSpPr/>
          <p:nvPr/>
        </p:nvCxnSpPr>
        <p:spPr>
          <a:xfrm>
            <a:off x="4407325" y="2066250"/>
            <a:ext cx="4500" cy="1011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1" name="Google Shape;961;p123"/>
          <p:cNvSpPr txBox="1"/>
          <p:nvPr/>
        </p:nvSpPr>
        <p:spPr>
          <a:xfrm>
            <a:off x="1037875" y="3464975"/>
            <a:ext cx="674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23.23.185.61</a:t>
            </a:r>
            <a:endParaRPr sz="3000">
              <a:solidFill>
                <a:srgbClr val="CAE7E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4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67" name="Google Shape;967;p124"/>
          <p:cNvSpPr txBox="1"/>
          <p:nvPr/>
        </p:nvSpPr>
        <p:spPr>
          <a:xfrm>
            <a:off x="2154150" y="1178375"/>
            <a:ext cx="48357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blog</a:t>
            </a: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.jemyoug.com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8" name="Google Shape;968;p124"/>
          <p:cNvCxnSpPr/>
          <p:nvPr/>
        </p:nvCxnSpPr>
        <p:spPr>
          <a:xfrm>
            <a:off x="4407325" y="2066250"/>
            <a:ext cx="4500" cy="1011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9" name="Google Shape;969;p124"/>
          <p:cNvSpPr txBox="1"/>
          <p:nvPr/>
        </p:nvSpPr>
        <p:spPr>
          <a:xfrm>
            <a:off x="1037875" y="3464975"/>
            <a:ext cx="674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23.23.185.61</a:t>
            </a:r>
            <a:endParaRPr sz="3000">
              <a:solidFill>
                <a:srgbClr val="CAE7E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5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75" name="Google Shape;975;p125"/>
          <p:cNvSpPr txBox="1">
            <a:spLocks noGrp="1"/>
          </p:cNvSpPr>
          <p:nvPr>
            <p:ph type="title" idx="4294967295"/>
          </p:nvPr>
        </p:nvSpPr>
        <p:spPr>
          <a:xfrm>
            <a:off x="2191725" y="1171400"/>
            <a:ext cx="45615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dig blog.jemyoung.com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6" name="Google Shape;9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950" y="2801825"/>
            <a:ext cx="6733825" cy="9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26"/>
          <p:cNvSpPr txBox="1">
            <a:spLocks noGrp="1"/>
          </p:cNvSpPr>
          <p:nvPr>
            <p:ph type="subTitle" idx="1"/>
          </p:nvPr>
        </p:nvSpPr>
        <p:spPr>
          <a:xfrm>
            <a:off x="2853900" y="2320800"/>
            <a:ext cx="34362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Domain Setup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7"/>
          <p:cNvSpPr txBox="1">
            <a:spLocks noGrp="1"/>
          </p:cNvSpPr>
          <p:nvPr>
            <p:ph type="subTitle" idx="1"/>
          </p:nvPr>
        </p:nvSpPr>
        <p:spPr>
          <a:xfrm>
            <a:off x="217750" y="132525"/>
            <a:ext cx="28743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DNS Records</a:t>
            </a:r>
            <a:endParaRPr/>
          </a:p>
        </p:txBody>
      </p:sp>
      <p:sp>
        <p:nvSpPr>
          <p:cNvPr id="987" name="Google Shape;987;p127"/>
          <p:cNvSpPr txBox="1"/>
          <p:nvPr/>
        </p:nvSpPr>
        <p:spPr>
          <a:xfrm>
            <a:off x="1494750" y="1163375"/>
            <a:ext cx="61545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2 </a:t>
            </a:r>
            <a:r>
              <a:rPr lang="en" sz="2400">
                <a:solidFill>
                  <a:srgbClr val="FFEB38"/>
                </a:solidFill>
                <a:latin typeface="Proxima Nova"/>
                <a:ea typeface="Proxima Nova"/>
                <a:cs typeface="Proxima Nova"/>
                <a:sym typeface="Proxima Nova"/>
              </a:rPr>
              <a:t>A Records</a:t>
            </a:r>
            <a:r>
              <a:rPr lang="en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your IP address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endParaRPr sz="2400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www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127"/>
          <p:cNvSpPr txBox="1"/>
          <p:nvPr/>
        </p:nvSpPr>
        <p:spPr>
          <a:xfrm>
            <a:off x="1453600" y="2912175"/>
            <a:ext cx="61545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digital ocean to add domain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nameserver on namecheap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28"/>
          <p:cNvSpPr/>
          <p:nvPr/>
        </p:nvSpPr>
        <p:spPr>
          <a:xfrm>
            <a:off x="-67250" y="0"/>
            <a:ext cx="4269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28"/>
          <p:cNvSpPr txBox="1"/>
          <p:nvPr/>
        </p:nvSpPr>
        <p:spPr>
          <a:xfrm>
            <a:off x="818050" y="1922700"/>
            <a:ext cx="24990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 Medium"/>
                <a:ea typeface="Roboto Mono Medium"/>
                <a:cs typeface="Roboto Mono Medium"/>
                <a:sym typeface="Roboto Mono Medium"/>
              </a:rPr>
              <a:t>Part 3</a:t>
            </a: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995" name="Google Shape;995;p128"/>
          <p:cNvSpPr txBox="1"/>
          <p:nvPr/>
        </p:nvSpPr>
        <p:spPr>
          <a:xfrm>
            <a:off x="1074100" y="2836226"/>
            <a:ext cx="1986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D6CE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Satisfying Server Setup</a:t>
            </a:r>
            <a:endParaRPr sz="2100">
              <a:solidFill>
                <a:srgbClr val="4D6CE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6" name="Google Shape;996;p128"/>
          <p:cNvSpPr txBox="1"/>
          <p:nvPr/>
        </p:nvSpPr>
        <p:spPr>
          <a:xfrm>
            <a:off x="4749000" y="1452750"/>
            <a:ext cx="4047600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setup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9"/>
          <p:cNvSpPr txBox="1">
            <a:spLocks noGrp="1"/>
          </p:cNvSpPr>
          <p:nvPr>
            <p:ph type="title"/>
          </p:nvPr>
        </p:nvSpPr>
        <p:spPr>
          <a:xfrm>
            <a:off x="1822150" y="1552400"/>
            <a:ext cx="56607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Setup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3317</Words>
  <Application>Microsoft Office PowerPoint</Application>
  <PresentationFormat>On-screen Show (16:9)</PresentationFormat>
  <Paragraphs>987</Paragraphs>
  <Slides>277</Slides>
  <Notes>277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277</vt:i4>
      </vt:variant>
    </vt:vector>
  </HeadingPairs>
  <TitlesOfParts>
    <vt:vector size="289" baseType="lpstr">
      <vt:lpstr>Consolas</vt:lpstr>
      <vt:lpstr>Arial</vt:lpstr>
      <vt:lpstr>Courier New</vt:lpstr>
      <vt:lpstr>Proxima Nova Semibold</vt:lpstr>
      <vt:lpstr>Roboto Mono Medium</vt:lpstr>
      <vt:lpstr>Proxima Nova</vt:lpstr>
      <vt:lpstr>Roboto Mono Light</vt:lpstr>
      <vt:lpstr>Merriweather</vt:lpstr>
      <vt:lpstr>Roboto</vt:lpstr>
      <vt:lpstr>Roboto Mono</vt:lpstr>
      <vt:lpstr>Simple Dark</vt:lpstr>
      <vt:lpstr>Simple Dark</vt:lpstr>
      <vt:lpstr>PowerPoint Presentation</vt:lpstr>
      <vt:lpstr>PowerPoint Presentation</vt:lpstr>
      <vt:lpstr>PowerPoint Presentation</vt:lpstr>
      <vt:lpstr>What is “Full Stack?”</vt:lpstr>
      <vt:lpstr>PowerPoint Presentation</vt:lpstr>
      <vt:lpstr>PowerPoint Presentation</vt:lpstr>
      <vt:lpstr>PowerPoint Presentation</vt:lpstr>
      <vt:lpstr>PowerPoint Presentation</vt:lpstr>
      <vt:lpstr>What is “Full Stack?”</vt:lpstr>
      <vt:lpstr>PowerPoint Presentation</vt:lpstr>
      <vt:lpstr>Why Full Stack?</vt:lpstr>
      <vt:lpstr>Command Line</vt:lpstr>
      <vt:lpstr>PowerPoint Presentation</vt:lpstr>
      <vt:lpstr>PowerPoint Presentation</vt:lpstr>
      <vt:lpstr>PowerPoint Presentation</vt:lpstr>
      <vt:lpstr>Shells</vt:lpstr>
      <vt:lpstr>PowerPoint Presentation</vt:lpstr>
      <vt:lpstr>PowerPoint Presentation</vt:lpstr>
      <vt:lpstr>$ echo $0</vt:lpstr>
      <vt:lpstr>How does the internet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ping twitter.com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traceroute google.com</vt:lpstr>
      <vt:lpstr>PowerPoint Presentation</vt:lpstr>
      <vt:lpstr>$ traceroute frontendmasters.com</vt:lpstr>
      <vt:lpstr>PowerPoint Presentation</vt:lpstr>
      <vt:lpstr>PowerPoint Presentation</vt:lpstr>
      <vt:lpstr>(Again) How does the internet work?</vt:lpstr>
      <vt:lpstr>PowerPoint Presentation</vt:lpstr>
      <vt:lpstr>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vi </vt:lpstr>
      <vt:lpstr>PowerPoint Presentation</vt:lpstr>
      <vt:lpstr>$ vi temp</vt:lpstr>
      <vt:lpstr>PowerPoint Presentation</vt:lpstr>
      <vt:lpstr>Servers</vt:lpstr>
      <vt:lpstr>PowerPoint Presentation</vt:lpstr>
      <vt:lpstr>PowerPoint Presentation</vt:lpstr>
      <vt:lpstr>PowerPoint Presentation</vt:lpstr>
      <vt:lpstr>$ vi simpleServer.js</vt:lpstr>
      <vt:lpstr>PowerPoint Presentation</vt:lpstr>
      <vt:lpstr>$ node simpleServer.js</vt:lpstr>
      <vt:lpstr>PowerPoint Presentation</vt:lpstr>
      <vt:lpstr>PowerPoint Presentation</vt:lpstr>
      <vt:lpstr>PowerPoint Presentation</vt:lpstr>
      <vt:lpstr>The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cd ~/.ssh  $ ls  $ ssh-keygen</vt:lpstr>
      <vt:lpstr>PowerPoint Presentation</vt:lpstr>
      <vt:lpstr>PowerPoint Presentation</vt:lpstr>
      <vt:lpstr>PowerPoint Presentation</vt:lpstr>
      <vt:lpstr>$ ssh root@YOUR_IP   </vt:lpstr>
      <vt:lpstr>$ ssh -i ~/.ssh/fsfe root@YOUR_IP   </vt:lpstr>
      <vt:lpstr>PowerPoint Presentation</vt:lpstr>
      <vt:lpstr>$ ssh-add -K ~/.ssh/fsfe   </vt:lpstr>
      <vt:lpstr>$ ssh root@YOUR_IP   </vt:lpstr>
      <vt:lpstr>PowerPoint Presentation</vt:lpstr>
      <vt:lpstr>PowerPoint Presentation</vt:lpstr>
      <vt:lpstr>DNS Records</vt:lpstr>
      <vt:lpstr>PowerPoint Presentation</vt:lpstr>
      <vt:lpstr>PowerPoint Presentation</vt:lpstr>
      <vt:lpstr>PowerPoint Presentation</vt:lpstr>
      <vt:lpstr>$ dig blog.jemyoung.com   </vt:lpstr>
      <vt:lpstr>PowerPoint Presentation</vt:lpstr>
      <vt:lpstr>PowerPoint Presentation</vt:lpstr>
      <vt:lpstr>PowerPoint Presentation</vt:lpstr>
      <vt:lpstr>Server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Nginx</vt:lpstr>
      <vt:lpstr>PowerPoint Presentation</vt:lpstr>
      <vt:lpstr>PowerPoint Presentation</vt:lpstr>
      <vt:lpstr>PowerPoint Presentation</vt:lpstr>
      <vt:lpstr>PowerPoint Presentation</vt:lpstr>
      <vt:lpstr>$ sudo apt install nginx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$ sudo vi /var/www/html/index.html</vt:lpstr>
      <vt:lpstr>NodeJS</vt:lpstr>
      <vt:lpstr>PowerPoint Presentation</vt:lpstr>
      <vt:lpstr>$ sudo apt install nodejs npm</vt:lpstr>
      <vt:lpstr>PowerPoint Presentation</vt:lpstr>
      <vt:lpstr>Application Architecture</vt:lpstr>
      <vt:lpstr>PowerPoint Presentation</vt:lpstr>
      <vt:lpstr>PowerPoint Presentation</vt:lpstr>
      <vt:lpstr>$ sudo chown -R $USER:$USER /var/www</vt:lpstr>
      <vt:lpstr>$ mkdir -p ui/js ui/html ui/css</vt:lpstr>
      <vt:lpstr>$ npm i express --save</vt:lpstr>
      <vt:lpstr>PowerPoint Presentation</vt:lpstr>
      <vt:lpstr>$ node app.js</vt:lpstr>
      <vt:lpstr>PowerPoint Presentation</vt:lpstr>
      <vt:lpstr>PowerPoint Presentation</vt:lpstr>
      <vt:lpstr>PowerPoint Presentation</vt:lpstr>
      <vt:lpstr>$ sudo vi /etc/nginx/sites-available/default   </vt:lpstr>
      <vt:lpstr>PowerPoint Presentation</vt:lpstr>
      <vt:lpstr>Process Manager</vt:lpstr>
      <vt:lpstr>PowerPoint Presentation</vt:lpstr>
      <vt:lpstr>PowerPoint Presentation</vt:lpstr>
      <vt:lpstr>$ sudo npm i -g pm2   </vt:lpstr>
      <vt:lpstr>Version Control</vt:lpstr>
      <vt:lpstr>PowerPoint Presentation</vt:lpstr>
      <vt:lpstr>Static Files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Streams</vt:lpstr>
      <vt:lpstr>PowerPoint Presentation</vt:lpstr>
      <vt:lpstr>Redirection</vt:lpstr>
      <vt:lpstr>PowerPoint Presentation</vt:lpstr>
      <vt:lpstr>PowerPoint Presentation</vt:lpstr>
      <vt:lpstr>Finding Things</vt:lpstr>
      <vt:lpstr>PowerPoint Presentation</vt:lpstr>
      <vt:lpstr>PowerPoint Presentation</vt:lpstr>
      <vt:lpstr>PowerPoint Presentation</vt:lpstr>
      <vt:lpstr>PowerPoint Presentation</vt:lpstr>
      <vt:lpstr>$ find /var/log/nginx -type f -name “*.log”   </vt:lpstr>
      <vt:lpstr>$ find / -type d -name log </vt:lpstr>
      <vt:lpstr>PowerPoint Presentation</vt:lpstr>
      <vt:lpstr>PowerPoint Presentation</vt:lpstr>
      <vt:lpstr>$ ps aux | grep node</vt:lpstr>
      <vt:lpstr>Nginx</vt:lpstr>
      <vt:lpstr>PowerPoint Presentation</vt:lpstr>
      <vt:lpstr>PowerPoint Presentation</vt:lpstr>
      <vt:lpstr>PowerPoint Presentation</vt:lpstr>
      <vt:lpstr>PowerPoint Presentation</vt:lpstr>
      <vt:lpstr>Security</vt:lpstr>
      <vt:lpstr>$ sudo cat /var/log/auth.log</vt:lpstr>
      <vt:lpstr>PowerPoint Presentation</vt:lpstr>
      <vt:lpstr>PowerPoint Presentation</vt:lpstr>
      <vt:lpstr>Updates</vt:lpstr>
      <vt:lpstr>$ sudo apt install unattended-upgrades</vt:lpstr>
      <vt:lpstr>Firewalls</vt:lpstr>
      <vt:lpstr>PowerPoint Presentation</vt:lpstr>
      <vt:lpstr>PowerPoint Presentation</vt:lpstr>
      <vt:lpstr>PowerPoint Presentation</vt:lpstr>
      <vt:lpstr>$ man nmap</vt:lpstr>
      <vt:lpstr>PowerPoint Presentation</vt:lpstr>
      <vt:lpstr>PowerPoint Presentation</vt:lpstr>
      <vt:lpstr>$ less /etc/services</vt:lpstr>
      <vt:lpstr>iptables -p tcp --dport 80 -j REJECT</vt:lpstr>
      <vt:lpstr>PowerPoint Presentation</vt:lpstr>
      <vt:lpstr>$ ufw allow ssh</vt:lpstr>
      <vt:lpstr>PowerPoint Presentation</vt:lpstr>
      <vt:lpstr>$ sudo ufw allow ssh</vt:lpstr>
      <vt:lpstr>PowerPoint Presentation</vt:lpstr>
      <vt:lpstr>PowerPoint Presentation</vt:lpstr>
      <vt:lpstr>PowerPoint Presentation</vt:lpstr>
      <vt:lpstr>Permissions</vt:lpstr>
      <vt:lpstr>PowerPoint Presentation</vt:lpstr>
      <vt:lpstr>PowerPoint Presentation</vt:lpstr>
      <vt:lpstr>$ curl -sL https://deb.nodesource.com/setup_10.x -o nodesource_setup.sh</vt:lpstr>
      <vt:lpstr>$ sudo npm update -g</vt:lpstr>
      <vt:lpstr>PowerPoint Presentation</vt:lpstr>
      <vt:lpstr>HTTP</vt:lpstr>
      <vt:lpstr>PowerPoint Presentation</vt:lpstr>
      <vt:lpstr>PowerPoint Presentation</vt:lpstr>
      <vt:lpstr>PowerPoint Presentation</vt:lpstr>
      <vt:lpstr>HTTP Headers</vt:lpstr>
      <vt:lpstr>PowerPoint Presentation</vt:lpstr>
      <vt:lpstr>PowerPoint Presentation</vt:lpstr>
      <vt:lpstr>PowerPoint Presentation</vt:lpstr>
      <vt:lpstr>Status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HTTP/2</vt:lpstr>
      <vt:lpstr>PowerPoint Presentation</vt:lpstr>
      <vt:lpstr>PowerPoint Presentation</vt:lpstr>
      <vt:lpstr>PowerPoint Presentation</vt:lpstr>
      <vt:lpstr>$ sudo vi /etc/nginx/sites-available/default</vt:lpstr>
      <vt:lpstr>HTTP/3</vt:lpstr>
      <vt:lpstr>PowerPoint Presentation</vt:lpstr>
      <vt:lpstr>PowerPoint Presentation</vt:lpstr>
      <vt:lpstr>Microservices</vt:lpstr>
      <vt:lpstr>PowerPoint Presentation</vt:lpstr>
      <vt:lpstr>PowerPoint Presentation</vt:lpstr>
      <vt:lpstr>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Orchestration</vt:lpstr>
      <vt:lpstr>PowerPoint Presentation</vt:lpstr>
      <vt:lpstr>PowerPoint Presentation</vt:lpstr>
      <vt:lpstr>Load Balancers</vt:lpstr>
      <vt:lpstr>PowerPoint Presentation</vt:lpstr>
      <vt:lpstr>PowerPoint Presentation</vt:lpstr>
      <vt:lpstr>PowerPoint Presentation</vt:lpstr>
      <vt:lpstr>PowerPoint Presentation</vt:lpstr>
      <vt:lpstr>$ top</vt:lpstr>
      <vt:lpstr>PowerPoint Presentation</vt:lpstr>
      <vt:lpstr>PowerPoint Presentation</vt:lpstr>
      <vt:lpstr>Deployments</vt:lpstr>
      <vt:lpstr>PowerPoint Presentation</vt:lpstr>
      <vt:lpstr>PowerPoint Presentation</vt:lpstr>
      <vt:lpstr>Files</vt:lpstr>
      <vt:lpstr>PowerPoint Presentation</vt:lpstr>
      <vt:lpstr>Databases</vt:lpstr>
      <vt:lpstr>PowerPoint Presentation</vt:lpstr>
      <vt:lpstr>PowerPoint Presentation</vt:lpstr>
      <vt:lpstr>Redis</vt:lpstr>
      <vt:lpstr>$ sudo apt install redis-server</vt:lpstr>
      <vt:lpstr>PowerPoint Presentation</vt:lpstr>
      <vt:lpstr>MySQL</vt:lpstr>
      <vt:lpstr>PowerPoint Presentation</vt:lpstr>
      <vt:lpstr>PowerPoint Presentation</vt:lpstr>
      <vt:lpstr>PowerPoint Presentation</vt:lpstr>
      <vt:lpstr>Websockets</vt:lpstr>
      <vt:lpstr>PowerPoint Presentation</vt:lpstr>
      <vt:lpstr>PowerPoint Presentation</vt:lpstr>
      <vt:lpstr>Final Project</vt:lpstr>
      <vt:lpstr>PowerPoint Presentation</vt:lpstr>
      <vt:lpstr>Congratulations!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Mg</cp:lastModifiedBy>
  <cp:revision>1</cp:revision>
  <dcterms:modified xsi:type="dcterms:W3CDTF">2021-10-01T03:12:53Z</dcterms:modified>
</cp:coreProperties>
</file>